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2" r:id="rId10"/>
    <p:sldId id="264" r:id="rId11"/>
    <p:sldId id="263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2" autoAdjust="0"/>
    <p:restoredTop sz="94610"/>
  </p:normalViewPr>
  <p:slideViewPr>
    <p:cSldViewPr snapToGrid="0" snapToObjects="1">
      <p:cViewPr varScale="1">
        <p:scale>
          <a:sx n="120" d="100"/>
          <a:sy n="120" d="100"/>
        </p:scale>
        <p:origin x="10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6923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9780" y="164764"/>
            <a:ext cx="1143000" cy="58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2AFA1D2-6A16-F8C0-8C81-D3BE7AD5EF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44435" y="110247"/>
            <a:ext cx="1181303" cy="6895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accio.gencat.cat/ca/serveis/processos-acreditacio/persones-assessores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mailto:mriba@a2dinnova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rbalada@a2dinnova.com" TargetMode="External"/><Relationship Id="rId5" Type="http://schemas.openxmlformats.org/officeDocument/2006/relationships/image" Target="../media/image4.png"/><Relationship Id="rId4" Type="http://schemas.openxmlformats.org/officeDocument/2006/relationships/hyperlink" Target="mailto:mariamirabet@a2dinnova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" y="658368"/>
            <a:ext cx="2148840" cy="347472"/>
          </a:xfrm>
          <a:prstGeom prst="roundRect">
            <a:avLst>
              <a:gd name="adj" fmla="val 15789"/>
            </a:avLst>
          </a:prstGeom>
          <a:solidFill>
            <a:srgbClr val="2DD4BF"/>
          </a:solidFill>
          <a:ln w="12700">
            <a:solidFill>
              <a:srgbClr val="2DD4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sz="2000" noProof="0" dirty="0"/>
          </a:p>
        </p:txBody>
      </p:sp>
      <p:sp>
        <p:nvSpPr>
          <p:cNvPr id="3" name="Text 1"/>
          <p:cNvSpPr/>
          <p:nvPr/>
        </p:nvSpPr>
        <p:spPr>
          <a:xfrm>
            <a:off x="896112" y="740664"/>
            <a:ext cx="192938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ca-ES" sz="1200" b="1" noProof="0" dirty="0">
                <a:solidFill>
                  <a:srgbClr val="FFFFFF"/>
                </a:solidFill>
              </a:rPr>
              <a:t>Subvenció fins a 8.000 EUR</a:t>
            </a:r>
            <a:endParaRPr lang="ca-ES" sz="1200" noProof="0" dirty="0"/>
          </a:p>
        </p:txBody>
      </p:sp>
      <p:sp>
        <p:nvSpPr>
          <p:cNvPr id="4" name="Text 2"/>
          <p:cNvSpPr/>
          <p:nvPr/>
        </p:nvSpPr>
        <p:spPr>
          <a:xfrm>
            <a:off x="749808" y="1417320"/>
            <a:ext cx="6766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4200" b="1" noProof="0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Cupons ACCIO per a la incorporació de l’IA</a:t>
            </a:r>
            <a:endParaRPr lang="ca-ES" sz="4200" noProof="0" dirty="0"/>
          </a:p>
        </p:txBody>
      </p:sp>
      <p:sp>
        <p:nvSpPr>
          <p:cNvPr id="5" name="Text 3"/>
          <p:cNvSpPr/>
          <p:nvPr/>
        </p:nvSpPr>
        <p:spPr>
          <a:xfrm>
            <a:off x="3395207" y="5410228"/>
            <a:ext cx="860599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800" b="1" noProof="0" dirty="0">
                <a:solidFill>
                  <a:srgbClr val="DBEAFE"/>
                </a:solidFill>
              </a:rPr>
              <a:t>Maria Mirabet Vallhonesta </a:t>
            </a:r>
            <a:r>
              <a:rPr lang="ca-ES" sz="1800" noProof="0" dirty="0">
                <a:solidFill>
                  <a:srgbClr val="DBEAFE"/>
                </a:solidFill>
              </a:rPr>
              <a:t>(acreditada assessora d'intel·ligència Artificial i Big Data)</a:t>
            </a:r>
            <a:endParaRPr lang="ca-ES" sz="1800" noProof="0" dirty="0"/>
          </a:p>
        </p:txBody>
      </p:sp>
      <p:sp>
        <p:nvSpPr>
          <p:cNvPr id="6" name="Shape 4"/>
          <p:cNvSpPr/>
          <p:nvPr/>
        </p:nvSpPr>
        <p:spPr>
          <a:xfrm>
            <a:off x="786384" y="4169664"/>
            <a:ext cx="3108960" cy="0"/>
          </a:xfrm>
          <a:prstGeom prst="line">
            <a:avLst/>
          </a:prstGeom>
          <a:noFill/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 5"/>
          <p:cNvSpPr/>
          <p:nvPr/>
        </p:nvSpPr>
        <p:spPr>
          <a:xfrm>
            <a:off x="786384" y="4284263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200" b="1" noProof="0" dirty="0">
                <a:solidFill>
                  <a:srgbClr val="FFFFFF"/>
                </a:solidFill>
              </a:rPr>
              <a:t>Preparat per A2D Innova Consultoria</a:t>
            </a:r>
            <a:endParaRPr lang="ca-ES" sz="1200" noProof="0" dirty="0"/>
          </a:p>
        </p:txBody>
      </p:sp>
      <p:sp>
        <p:nvSpPr>
          <p:cNvPr id="8" name="Text 6"/>
          <p:cNvSpPr/>
          <p:nvPr/>
        </p:nvSpPr>
        <p:spPr>
          <a:xfrm>
            <a:off x="853970" y="4590437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000" noProof="0" dirty="0">
                <a:solidFill>
                  <a:srgbClr val="B9C7D6"/>
                </a:solidFill>
              </a:rPr>
              <a:t>Abril 2026</a:t>
            </a:r>
            <a:endParaRPr lang="ca-ES" sz="1000" noProof="0" dirty="0"/>
          </a:p>
        </p:txBody>
      </p:sp>
      <p:sp>
        <p:nvSpPr>
          <p:cNvPr id="9" name="Text 7"/>
          <p:cNvSpPr/>
          <p:nvPr/>
        </p:nvSpPr>
        <p:spPr>
          <a:xfrm>
            <a:off x="8895927" y="2080260"/>
            <a:ext cx="1417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5200" b="1" noProof="0" dirty="0">
                <a:solidFill>
                  <a:srgbClr val="FFFFFF"/>
                </a:solidFill>
              </a:rPr>
              <a:t>IA</a:t>
            </a:r>
            <a:endParaRPr lang="ca-ES" sz="5200" noProof="0" dirty="0"/>
          </a:p>
        </p:txBody>
      </p:sp>
      <p:sp>
        <p:nvSpPr>
          <p:cNvPr id="10" name="Text 8"/>
          <p:cNvSpPr/>
          <p:nvPr/>
        </p:nvSpPr>
        <p:spPr>
          <a:xfrm>
            <a:off x="8370147" y="3145197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500" noProof="0" dirty="0">
                <a:solidFill>
                  <a:srgbClr val="DDEBFF"/>
                </a:solidFill>
              </a:rPr>
              <a:t>diagnosi · dades · full de ruta</a:t>
            </a:r>
            <a:endParaRPr lang="ca-ES" sz="1500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7357C1B-85F1-3C96-5625-343F0508C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5371953"/>
            <a:ext cx="2390698" cy="1395407"/>
          </a:xfrm>
          <a:prstGeom prst="rect">
            <a:avLst/>
          </a:prstGeom>
        </p:spPr>
      </p:pic>
      <p:sp>
        <p:nvSpPr>
          <p:cNvPr id="14" name="Text 3">
            <a:extLst>
              <a:ext uri="{FF2B5EF4-FFF2-40B4-BE49-F238E27FC236}">
                <a16:creationId xmlns:a16="http://schemas.microsoft.com/office/drawing/2014/main" id="{39C7AD04-5B75-C361-21E9-6DDBB1907994}"/>
              </a:ext>
            </a:extLst>
          </p:cNvPr>
          <p:cNvSpPr/>
          <p:nvPr/>
        </p:nvSpPr>
        <p:spPr>
          <a:xfrm>
            <a:off x="938784" y="3215640"/>
            <a:ext cx="5760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800" noProof="0" dirty="0">
                <a:solidFill>
                  <a:srgbClr val="DBEAFE"/>
                </a:solidFill>
              </a:rPr>
              <a:t>Diagnosi subvencionada per identificar oportunitats reals d’intel·ligència artificial a la teva empresa.</a:t>
            </a:r>
            <a:endParaRPr lang="ca-ES" sz="1800" noProof="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1D02F5C-F1F8-6A20-558C-F308575BB42C}"/>
              </a:ext>
            </a:extLst>
          </p:cNvPr>
          <p:cNvSpPr txBox="1"/>
          <p:nvPr/>
        </p:nvSpPr>
        <p:spPr>
          <a:xfrm>
            <a:off x="3395207" y="6316605"/>
            <a:ext cx="83496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https://www.accio.gencat.cat/ca/serveis/processos-acreditacio/persones-assessores/</a:t>
            </a:r>
            <a:endParaRPr lang="es-ES" sz="14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89FF94C-C836-1F79-2014-4CD095FCF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8573" y="0"/>
            <a:ext cx="3953427" cy="124794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E68F609-A798-245A-6AF2-934371FA6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6969" y="140885"/>
            <a:ext cx="1334228" cy="13275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58368" y="493776"/>
            <a:ext cx="2880360" cy="356616"/>
          </a:xfrm>
          <a:prstGeom prst="roundRect">
            <a:avLst/>
          </a:prstGeom>
          <a:solidFill>
            <a:srgbClr val="00A6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b="1" noProof="0" dirty="0">
                <a:solidFill>
                  <a:srgbClr val="FFFFFF"/>
                </a:solidFill>
              </a:rPr>
              <a:t>Acompanyament A2D Innova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005840"/>
            <a:ext cx="8732520" cy="713232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r>
              <a:rPr lang="ca-ES" sz="3400" b="1" noProof="0" dirty="0">
                <a:solidFill>
                  <a:srgbClr val="0B2545"/>
                </a:solidFill>
              </a:rPr>
              <a:t>Nosaltres fem el tràmit del cupó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20240"/>
            <a:ext cx="7818120" cy="384048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r>
              <a:rPr lang="ca-ES" sz="1800" noProof="0" dirty="0">
                <a:solidFill>
                  <a:srgbClr val="566878"/>
                </a:solidFill>
              </a:rPr>
              <a:t>L’empresa només ha de fer el primer accés al formulari el dia 7 de maig.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2542032"/>
            <a:ext cx="5623560" cy="24231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A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960120" y="2788920"/>
            <a:ext cx="5047488" cy="1920240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ca-ES" sz="2200" b="1" noProof="0" dirty="0">
                <a:solidFill>
                  <a:srgbClr val="0B2545"/>
                </a:solidFill>
              </a:rPr>
              <a:t>Compromís d’A2D Innova</a:t>
            </a:r>
          </a:p>
          <a:p>
            <a:pPr>
              <a:spcBef>
                <a:spcPts val="1000"/>
              </a:spcBef>
              <a:defRPr sz="1600">
                <a:solidFill>
                  <a:srgbClr val="566878"/>
                </a:solidFill>
              </a:defRPr>
            </a:pPr>
            <a:r>
              <a:rPr lang="ca-ES" noProof="0" dirty="0"/>
              <a:t>Prepararem la memòria tècnica, l’abast del servei i la resta de documentació necessària.</a:t>
            </a:r>
          </a:p>
          <a:p>
            <a:pPr>
              <a:spcBef>
                <a:spcPts val="1000"/>
              </a:spcBef>
              <a:defRPr sz="1600">
                <a:solidFill>
                  <a:srgbClr val="566878"/>
                </a:solidFill>
              </a:defRPr>
            </a:pPr>
            <a:r>
              <a:rPr lang="ca-ES" noProof="0" dirty="0"/>
              <a:t>Amb les claus facilitades per l’empresa, presentarem la sol·licitud davant la Generalitat de Catalunya.</a:t>
            </a:r>
          </a:p>
        </p:txBody>
      </p:sp>
      <p:sp>
        <p:nvSpPr>
          <p:cNvPr id="8" name="Oval 7"/>
          <p:cNvSpPr/>
          <p:nvPr/>
        </p:nvSpPr>
        <p:spPr>
          <a:xfrm>
            <a:off x="6629400" y="2487168"/>
            <a:ext cx="566928" cy="566928"/>
          </a:xfrm>
          <a:prstGeom prst="ellipse">
            <a:avLst/>
          </a:prstGeom>
          <a:solidFill>
            <a:srgbClr val="1CB18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800" b="1" noProof="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79208" y="2450592"/>
            <a:ext cx="3429000" cy="80467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ca-ES" sz="1700" b="1" noProof="0" dirty="0">
                <a:solidFill>
                  <a:srgbClr val="0B2545"/>
                </a:solidFill>
              </a:rPr>
              <a:t>7 de maig</a:t>
            </a:r>
          </a:p>
          <a:p>
            <a:r>
              <a:rPr lang="ca-ES" sz="1350" noProof="0" dirty="0">
                <a:solidFill>
                  <a:srgbClr val="566878"/>
                </a:solidFill>
              </a:rPr>
              <a:t>L’empresa entra al formulari i obté les claus d’accés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912864" y="3108960"/>
            <a:ext cx="0" cy="347472"/>
          </a:xfrm>
          <a:prstGeom prst="line">
            <a:avLst/>
          </a:prstGeom>
          <a:ln w="25400">
            <a:solidFill>
              <a:srgbClr val="B0D3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629400" y="3566160"/>
            <a:ext cx="566928" cy="566928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800" b="1" noProof="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79208" y="3529584"/>
            <a:ext cx="3429000" cy="80467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ca-ES" sz="1700" b="1" noProof="0" dirty="0">
                <a:solidFill>
                  <a:srgbClr val="0B2545"/>
                </a:solidFill>
              </a:rPr>
              <a:t>Claus</a:t>
            </a:r>
          </a:p>
          <a:p>
            <a:r>
              <a:rPr lang="ca-ES" sz="1350" noProof="0" dirty="0">
                <a:solidFill>
                  <a:srgbClr val="566878"/>
                </a:solidFill>
              </a:rPr>
              <a:t>Ens faciliteu l’accés perquè puguem carregar la informació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12864" y="4187952"/>
            <a:ext cx="0" cy="347472"/>
          </a:xfrm>
          <a:prstGeom prst="line">
            <a:avLst/>
          </a:prstGeom>
          <a:ln w="25400">
            <a:solidFill>
              <a:srgbClr val="B0D3E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629400" y="4645152"/>
            <a:ext cx="566928" cy="566928"/>
          </a:xfrm>
          <a:prstGeom prst="ellipse">
            <a:avLst/>
          </a:prstGeom>
          <a:solidFill>
            <a:srgbClr val="00A6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800" b="1" noProof="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08" y="4608576"/>
            <a:ext cx="3429000" cy="804672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r>
              <a:rPr lang="ca-ES" sz="1700" b="1" noProof="0" dirty="0">
                <a:solidFill>
                  <a:srgbClr val="0B2545"/>
                </a:solidFill>
              </a:rPr>
              <a:t>Presentació</a:t>
            </a:r>
          </a:p>
          <a:p>
            <a:r>
              <a:rPr lang="ca-ES" sz="1350" noProof="0" dirty="0">
                <a:solidFill>
                  <a:srgbClr val="566878"/>
                </a:solidFill>
              </a:rPr>
              <a:t>A2D Innova presenta la documentació a la Generalitat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7192" y="5457952"/>
            <a:ext cx="10720832" cy="920496"/>
          </a:xfrm>
          <a:prstGeom prst="roundRect">
            <a:avLst/>
          </a:prstGeom>
          <a:solidFill>
            <a:srgbClr val="E8F7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17" name="TextBox 16"/>
          <p:cNvSpPr txBox="1"/>
          <p:nvPr/>
        </p:nvSpPr>
        <p:spPr>
          <a:xfrm>
            <a:off x="896789" y="5774944"/>
            <a:ext cx="10479407" cy="323165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r>
              <a:rPr lang="ca-ES" sz="1500" b="1" noProof="0" dirty="0">
                <a:solidFill>
                  <a:srgbClr val="0B2545"/>
                </a:solidFill>
              </a:rPr>
              <a:t>Objectiu: reduir al mínim la càrrega administrativa de l’empresa i arribar a temps a una convocatòria per ordre d’entrada</a:t>
            </a: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48D1AE7F-04E0-268C-6510-0CB2A484D3D7}"/>
              </a:ext>
            </a:extLst>
          </p:cNvPr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072"/>
                </a:solidFill>
              </a:rPr>
              <a:t>A2D Innova · Cupons IA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83F64BA9-4159-8C32-10DF-34EB908EC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0" y="84686"/>
            <a:ext cx="3953427" cy="1247949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804672" y="822960"/>
            <a:ext cx="6492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ca-ES" sz="3200" b="1" noProof="0" dirty="0">
                <a:solidFill>
                  <a:srgbClr val="FFFFFF"/>
                </a:solidFill>
              </a:rPr>
              <a:t>Vols saber si la teva empresa pot aprofitar el cupó?</a:t>
            </a:r>
            <a:endParaRPr lang="ca-ES" sz="3200" noProof="0" dirty="0"/>
          </a:p>
        </p:txBody>
      </p:sp>
      <p:sp>
        <p:nvSpPr>
          <p:cNvPr id="3" name="Text 1"/>
          <p:cNvSpPr/>
          <p:nvPr/>
        </p:nvSpPr>
        <p:spPr>
          <a:xfrm>
            <a:off x="822960" y="1737360"/>
            <a:ext cx="6126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700" noProof="0" dirty="0">
                <a:solidFill>
                  <a:srgbClr val="DDEBFF"/>
                </a:solidFill>
              </a:rPr>
              <a:t>A2D Innova pot revisar l’encaix, preparar la candidatura i definir una diagnosi d’IA orientada a resultats reals.</a:t>
            </a:r>
            <a:endParaRPr lang="ca-ES" sz="1700" noProof="0" dirty="0"/>
          </a:p>
        </p:txBody>
      </p:sp>
      <p:sp>
        <p:nvSpPr>
          <p:cNvPr id="4" name="Shape 2"/>
          <p:cNvSpPr/>
          <p:nvPr/>
        </p:nvSpPr>
        <p:spPr>
          <a:xfrm>
            <a:off x="8229601" y="5451099"/>
            <a:ext cx="3680460" cy="441361"/>
          </a:xfrm>
          <a:prstGeom prst="roundRect">
            <a:avLst>
              <a:gd name="adj" fmla="val 14634"/>
            </a:avLst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Text 3"/>
          <p:cNvSpPr/>
          <p:nvPr/>
        </p:nvSpPr>
        <p:spPr>
          <a:xfrm>
            <a:off x="8413557" y="5602055"/>
            <a:ext cx="3290764" cy="1952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500" b="1" noProof="0" dirty="0">
                <a:solidFill>
                  <a:srgbClr val="0B1F3A"/>
                </a:solidFill>
              </a:rPr>
              <a:t>Sessió de valoració inicial</a:t>
            </a:r>
            <a:endParaRPr lang="ca-ES" sz="1500" noProof="0" dirty="0"/>
          </a:p>
        </p:txBody>
      </p:sp>
      <p:sp>
        <p:nvSpPr>
          <p:cNvPr id="6" name="Text 4"/>
          <p:cNvSpPr/>
          <p:nvPr/>
        </p:nvSpPr>
        <p:spPr>
          <a:xfrm>
            <a:off x="868680" y="3756745"/>
            <a:ext cx="3025987" cy="1038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600" b="1" noProof="0" dirty="0">
                <a:solidFill>
                  <a:schemeClr val="accent2">
                    <a:lumMod val="75000"/>
                  </a:schemeClr>
                </a:solidFill>
              </a:rPr>
              <a:t>Maria Mirabet Vallhonesta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CEO &amp; </a:t>
            </a:r>
            <a:r>
              <a:rPr lang="ca-ES" sz="1600" b="1" noProof="0" dirty="0" err="1">
                <a:solidFill>
                  <a:schemeClr val="bg1"/>
                </a:solidFill>
              </a:rPr>
              <a:t>Founder</a:t>
            </a:r>
            <a:endParaRPr lang="ca-ES" sz="1600" b="1" noProof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 </a:t>
            </a:r>
            <a:r>
              <a:rPr lang="ca-ES" sz="1600" b="1" noProof="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mariamirabet@a2dinnova.com</a:t>
            </a:r>
            <a:endParaRPr lang="ca-ES" sz="1600" b="1" noProof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667550611</a:t>
            </a:r>
          </a:p>
        </p:txBody>
      </p:sp>
      <p:sp>
        <p:nvSpPr>
          <p:cNvPr id="7" name="Text 5"/>
          <p:cNvSpPr/>
          <p:nvPr/>
        </p:nvSpPr>
        <p:spPr>
          <a:xfrm>
            <a:off x="804672" y="6047231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200" noProof="0" dirty="0">
                <a:solidFill>
                  <a:srgbClr val="B9C7D6"/>
                </a:solidFill>
              </a:rPr>
              <a:t>www.a2dinnova.com/ia-para-empresas/</a:t>
            </a:r>
            <a:endParaRPr lang="ca-ES" sz="1200" noProof="0" dirty="0"/>
          </a:p>
        </p:txBody>
      </p:sp>
      <p:sp>
        <p:nvSpPr>
          <p:cNvPr id="8" name="Shape 6"/>
          <p:cNvSpPr/>
          <p:nvPr/>
        </p:nvSpPr>
        <p:spPr>
          <a:xfrm>
            <a:off x="8321040" y="1329604"/>
            <a:ext cx="3520440" cy="4023360"/>
          </a:xfrm>
          <a:prstGeom prst="roundRect">
            <a:avLst>
              <a:gd name="adj" fmla="val 4156"/>
            </a:avLst>
          </a:prstGeom>
          <a:solidFill>
            <a:srgbClr val="FFFFFF">
              <a:alpha val="96000"/>
            </a:srgbClr>
          </a:solidFill>
          <a:ln w="12700">
            <a:solidFill>
              <a:srgbClr val="34506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9" name="Text 7"/>
          <p:cNvSpPr/>
          <p:nvPr/>
        </p:nvSpPr>
        <p:spPr>
          <a:xfrm>
            <a:off x="8741664" y="1841668"/>
            <a:ext cx="2560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800" b="1" noProof="0" dirty="0">
                <a:solidFill>
                  <a:srgbClr val="0B1F3A"/>
                </a:solidFill>
              </a:rPr>
              <a:t>Primer pas</a:t>
            </a:r>
            <a:endParaRPr lang="ca-ES" sz="1800" noProof="0" dirty="0"/>
          </a:p>
        </p:txBody>
      </p:sp>
      <p:sp>
        <p:nvSpPr>
          <p:cNvPr id="10" name="Text 8"/>
          <p:cNvSpPr/>
          <p:nvPr/>
        </p:nvSpPr>
        <p:spPr>
          <a:xfrm>
            <a:off x="8686800" y="2490892"/>
            <a:ext cx="27889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800" noProof="0" dirty="0">
                <a:solidFill>
                  <a:srgbClr val="172033"/>
                </a:solidFill>
              </a:rPr>
              <a:t>Comprovar requisits</a:t>
            </a:r>
            <a:endParaRPr lang="ca-ES" sz="1800" noProof="0" dirty="0"/>
          </a:p>
          <a:p>
            <a:pPr marL="0" indent="0" algn="ctr">
              <a:buNone/>
            </a:pPr>
            <a:r>
              <a:rPr lang="ca-ES" sz="1800" noProof="0" dirty="0">
                <a:solidFill>
                  <a:srgbClr val="172033"/>
                </a:solidFill>
              </a:rPr>
              <a:t>+</a:t>
            </a:r>
            <a:endParaRPr lang="ca-ES" sz="1800" noProof="0" dirty="0"/>
          </a:p>
          <a:p>
            <a:pPr marL="0" indent="0" algn="ctr">
              <a:buNone/>
            </a:pPr>
            <a:r>
              <a:rPr lang="ca-ES" sz="1800" noProof="0" dirty="0">
                <a:solidFill>
                  <a:srgbClr val="172033"/>
                </a:solidFill>
              </a:rPr>
              <a:t>identificar 3 oportunitats</a:t>
            </a:r>
            <a:endParaRPr lang="ca-ES" sz="1800" noProof="0" dirty="0"/>
          </a:p>
          <a:p>
            <a:pPr marL="0" indent="0" algn="ctr">
              <a:buNone/>
            </a:pPr>
            <a:r>
              <a:rPr lang="ca-ES" sz="1800" noProof="0" dirty="0">
                <a:solidFill>
                  <a:srgbClr val="172033"/>
                </a:solidFill>
              </a:rPr>
              <a:t>+</a:t>
            </a:r>
            <a:endParaRPr lang="ca-ES" sz="1800" noProof="0" dirty="0"/>
          </a:p>
          <a:p>
            <a:pPr marL="0" indent="0" algn="ctr">
              <a:buNone/>
            </a:pPr>
            <a:r>
              <a:rPr lang="ca-ES" sz="1800" noProof="0" dirty="0">
                <a:solidFill>
                  <a:srgbClr val="172033"/>
                </a:solidFill>
              </a:rPr>
              <a:t>estimar abast de la diagnosi</a:t>
            </a:r>
            <a:endParaRPr lang="ca-ES" sz="1800" noProof="0" dirty="0"/>
          </a:p>
        </p:txBody>
      </p:sp>
      <p:sp>
        <p:nvSpPr>
          <p:cNvPr id="11" name="Text 9"/>
          <p:cNvSpPr/>
          <p:nvPr/>
        </p:nvSpPr>
        <p:spPr>
          <a:xfrm>
            <a:off x="8787384" y="44751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Resposta rapida abans de l obertura de la convocatòria.</a:t>
            </a:r>
            <a:endParaRPr lang="ca-ES" sz="1050" noProof="0" dirty="0"/>
          </a:p>
        </p:txBody>
      </p:sp>
      <p:sp>
        <p:nvSpPr>
          <p:cNvPr id="12" name="Text 10"/>
          <p:cNvSpPr/>
          <p:nvPr/>
        </p:nvSpPr>
        <p:spPr>
          <a:xfrm>
            <a:off x="822960" y="6345936"/>
            <a:ext cx="7498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850" noProof="0" dirty="0">
                <a:solidFill>
                  <a:srgbClr val="9FB0C6"/>
                </a:solidFill>
              </a:rPr>
              <a:t>Fonts: ACCIO i sessió informativa dels Cupons per a la incorporació d IA (abril 2026).</a:t>
            </a:r>
            <a:endParaRPr lang="ca-ES" sz="850" noProof="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FEF8252-BE94-0AE2-1C70-9F86EAFCC4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0452" y="15299"/>
            <a:ext cx="962490" cy="957689"/>
          </a:xfrm>
          <a:prstGeom prst="rect">
            <a:avLst/>
          </a:prstGeom>
        </p:spPr>
      </p:pic>
      <p:sp>
        <p:nvSpPr>
          <p:cNvPr id="14" name="Text 4">
            <a:extLst>
              <a:ext uri="{FF2B5EF4-FFF2-40B4-BE49-F238E27FC236}">
                <a16:creationId xmlns:a16="http://schemas.microsoft.com/office/drawing/2014/main" id="{87C08BA8-9B50-8C2E-5D68-A0EECA26612A}"/>
              </a:ext>
            </a:extLst>
          </p:cNvPr>
          <p:cNvSpPr/>
          <p:nvPr/>
        </p:nvSpPr>
        <p:spPr>
          <a:xfrm>
            <a:off x="868680" y="4839546"/>
            <a:ext cx="3025987" cy="1038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600" b="1" noProof="0" dirty="0">
                <a:solidFill>
                  <a:schemeClr val="accent2">
                    <a:lumMod val="75000"/>
                  </a:schemeClr>
                </a:solidFill>
              </a:rPr>
              <a:t>Roger Balada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Business </a:t>
            </a:r>
            <a:r>
              <a:rPr lang="ca-ES" sz="1600" b="1" noProof="0" dirty="0" err="1">
                <a:solidFill>
                  <a:schemeClr val="bg1"/>
                </a:solidFill>
              </a:rPr>
              <a:t>Development</a:t>
            </a:r>
            <a:r>
              <a:rPr lang="ca-ES" sz="1600" b="1" noProof="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 </a:t>
            </a:r>
            <a:r>
              <a:rPr lang="ca-ES" sz="1600" b="1" noProof="0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rbalada@a2dinnova.com</a:t>
            </a:r>
            <a:r>
              <a:rPr lang="ca-ES" sz="1600" b="1" noProof="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661654606</a:t>
            </a: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F65BD8D9-C03B-3B60-C4E3-131B27B11427}"/>
              </a:ext>
            </a:extLst>
          </p:cNvPr>
          <p:cNvSpPr/>
          <p:nvPr/>
        </p:nvSpPr>
        <p:spPr>
          <a:xfrm>
            <a:off x="4348649" y="3776472"/>
            <a:ext cx="3025987" cy="1038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600" b="1" noProof="0" dirty="0">
                <a:solidFill>
                  <a:schemeClr val="accent2">
                    <a:lumMod val="75000"/>
                  </a:schemeClr>
                </a:solidFill>
              </a:rPr>
              <a:t>Marta Riba Mirabet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Project Manager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 </a:t>
            </a:r>
            <a:r>
              <a:rPr lang="ca-ES" sz="1600" b="1" noProof="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mriba@a2dinnova.com</a:t>
            </a:r>
            <a:r>
              <a:rPr lang="ca-ES" sz="1600" b="1" noProof="0" dirty="0">
                <a:solidFill>
                  <a:schemeClr val="bg1"/>
                </a:solidFill>
              </a:rPr>
              <a:t>  </a:t>
            </a:r>
          </a:p>
          <a:p>
            <a:pPr marL="0" indent="0">
              <a:buNone/>
            </a:pPr>
            <a:r>
              <a:rPr lang="ca-ES" sz="1600" b="1" noProof="0" dirty="0">
                <a:solidFill>
                  <a:schemeClr val="bg1"/>
                </a:solidFill>
              </a:rPr>
              <a:t>648186847</a:t>
            </a:r>
          </a:p>
        </p:txBody>
      </p:sp>
      <p:sp>
        <p:nvSpPr>
          <p:cNvPr id="16" name="Shape 2">
            <a:extLst>
              <a:ext uri="{FF2B5EF4-FFF2-40B4-BE49-F238E27FC236}">
                <a16:creationId xmlns:a16="http://schemas.microsoft.com/office/drawing/2014/main" id="{986784EA-4D77-87BD-6C40-1D38804FDA91}"/>
              </a:ext>
            </a:extLst>
          </p:cNvPr>
          <p:cNvSpPr/>
          <p:nvPr/>
        </p:nvSpPr>
        <p:spPr>
          <a:xfrm>
            <a:off x="647192" y="2823127"/>
            <a:ext cx="7308088" cy="516802"/>
          </a:xfrm>
          <a:prstGeom prst="roundRect">
            <a:avLst>
              <a:gd name="adj" fmla="val 14634"/>
            </a:avLst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75000"/>
              </a:schemeClr>
            </a:solidFill>
            <a:prstDash val="solid"/>
          </a:ln>
        </p:spPr>
        <p:txBody>
          <a:bodyPr/>
          <a:lstStyle/>
          <a:p>
            <a:r>
              <a:rPr lang="ca-ES" sz="1600" b="1" noProof="0" dirty="0">
                <a:solidFill>
                  <a:schemeClr val="bg1"/>
                </a:solidFill>
              </a:rPr>
              <a:t>A2d Innova Consultoria empresa acreditada per la Generalitat de Catalunya </a:t>
            </a: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1334F8AE-2B44-366F-E8C4-207A1DF10F47}"/>
              </a:ext>
            </a:extLst>
          </p:cNvPr>
          <p:cNvSpPr/>
          <p:nvPr/>
        </p:nvSpPr>
        <p:spPr>
          <a:xfrm>
            <a:off x="868680" y="3182914"/>
            <a:ext cx="3025987" cy="1038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600" b="1" u="sng" noProof="0" dirty="0">
                <a:solidFill>
                  <a:schemeClr val="bg1"/>
                </a:solidFill>
              </a:rPr>
              <a:t>Per més informació:</a:t>
            </a:r>
          </a:p>
          <a:p>
            <a:pPr marL="0" indent="0">
              <a:buNone/>
            </a:pPr>
            <a:endParaRPr lang="ca-ES" sz="1600" b="1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Una oportunitat directa per començar amb IA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El cupó cobreix una diagnosi inicial abans de prendre decisions d’inversió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Text 3"/>
          <p:cNvSpPr/>
          <p:nvPr/>
        </p:nvSpPr>
        <p:spPr>
          <a:xfrm>
            <a:off x="685800" y="1737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3200" b="1" noProof="0" dirty="0">
                <a:solidFill>
                  <a:srgbClr val="1F6FEB"/>
                </a:solidFill>
              </a:rPr>
              <a:t>8.000 EUR</a:t>
            </a:r>
            <a:endParaRPr lang="ca-ES" sz="3200" noProof="0" dirty="0"/>
          </a:p>
        </p:txBody>
      </p:sp>
      <p:sp>
        <p:nvSpPr>
          <p:cNvPr id="6" name="Text 4"/>
          <p:cNvSpPr/>
          <p:nvPr/>
        </p:nvSpPr>
        <p:spPr>
          <a:xfrm>
            <a:off x="73152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100" noProof="0" dirty="0">
                <a:solidFill>
                  <a:srgbClr val="172033"/>
                </a:solidFill>
              </a:rPr>
              <a:t>ajut màxim per empresa</a:t>
            </a:r>
            <a:endParaRPr lang="ca-ES" sz="1100" noProof="0" dirty="0"/>
          </a:p>
        </p:txBody>
      </p:sp>
      <p:sp>
        <p:nvSpPr>
          <p:cNvPr id="7" name="Text 5"/>
          <p:cNvSpPr/>
          <p:nvPr/>
        </p:nvSpPr>
        <p:spPr>
          <a:xfrm>
            <a:off x="3703320" y="1737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3200" b="1" noProof="0" dirty="0">
                <a:solidFill>
                  <a:srgbClr val="16A34A"/>
                </a:solidFill>
              </a:rPr>
              <a:t>400.000 EUR</a:t>
            </a:r>
            <a:endParaRPr lang="ca-ES" sz="3200" noProof="0" dirty="0"/>
          </a:p>
        </p:txBody>
      </p:sp>
      <p:sp>
        <p:nvSpPr>
          <p:cNvPr id="8" name="Text 6"/>
          <p:cNvSpPr/>
          <p:nvPr/>
        </p:nvSpPr>
        <p:spPr>
          <a:xfrm>
            <a:off x="374904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100" noProof="0" dirty="0">
                <a:solidFill>
                  <a:srgbClr val="172033"/>
                </a:solidFill>
              </a:rPr>
              <a:t>dotació prevista de la línia</a:t>
            </a:r>
            <a:endParaRPr lang="ca-ES" sz="1100" noProof="0" dirty="0"/>
          </a:p>
        </p:txBody>
      </p:sp>
      <p:sp>
        <p:nvSpPr>
          <p:cNvPr id="9" name="Text 7"/>
          <p:cNvSpPr/>
          <p:nvPr/>
        </p:nvSpPr>
        <p:spPr>
          <a:xfrm>
            <a:off x="6720840" y="173736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3200" b="1" noProof="0" dirty="0">
                <a:solidFill>
                  <a:srgbClr val="F59E0B"/>
                </a:solidFill>
              </a:rPr>
              <a:t>1 cupó</a:t>
            </a:r>
            <a:endParaRPr lang="ca-ES" sz="3200" noProof="0" dirty="0"/>
          </a:p>
        </p:txBody>
      </p:sp>
      <p:sp>
        <p:nvSpPr>
          <p:cNvPr id="10" name="Text 8"/>
          <p:cNvSpPr/>
          <p:nvPr/>
        </p:nvSpPr>
        <p:spPr>
          <a:xfrm>
            <a:off x="6766560" y="2395728"/>
            <a:ext cx="2468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100" noProof="0" dirty="0">
                <a:solidFill>
                  <a:srgbClr val="172033"/>
                </a:solidFill>
              </a:rPr>
              <a:t>per empresa beneficiaria</a:t>
            </a:r>
            <a:endParaRPr lang="ca-ES" sz="1100" noProof="0" dirty="0"/>
          </a:p>
        </p:txBody>
      </p:sp>
      <p:sp>
        <p:nvSpPr>
          <p:cNvPr id="11" name="Shape 9"/>
          <p:cNvSpPr/>
          <p:nvPr/>
        </p:nvSpPr>
        <p:spPr>
          <a:xfrm>
            <a:off x="9464040" y="1417320"/>
            <a:ext cx="1920240" cy="2103120"/>
          </a:xfrm>
          <a:prstGeom prst="roundRect">
            <a:avLst>
              <a:gd name="adj" fmla="val 5714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2" name="Text 10"/>
          <p:cNvSpPr/>
          <p:nvPr/>
        </p:nvSpPr>
        <p:spPr>
          <a:xfrm>
            <a:off x="9738360" y="1801368"/>
            <a:ext cx="13716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2400" b="1" noProof="0" dirty="0">
                <a:solidFill>
                  <a:srgbClr val="FFFFFF"/>
                </a:solidFill>
              </a:rPr>
              <a:t>Per ordre</a:t>
            </a:r>
            <a:endParaRPr lang="ca-ES" sz="2400" noProof="0" dirty="0"/>
          </a:p>
          <a:p>
            <a:pPr marL="0" indent="0" algn="ctr">
              <a:buNone/>
            </a:pPr>
            <a:r>
              <a:rPr lang="ca-ES" sz="2400" b="1" noProof="0" dirty="0">
                <a:solidFill>
                  <a:srgbClr val="FFFFFF"/>
                </a:solidFill>
              </a:rPr>
              <a:t>d’entrada</a:t>
            </a:r>
            <a:endParaRPr lang="ca-ES" sz="2400" noProof="0" dirty="0"/>
          </a:p>
        </p:txBody>
      </p:sp>
      <p:sp>
        <p:nvSpPr>
          <p:cNvPr id="13" name="Text 11"/>
          <p:cNvSpPr/>
          <p:nvPr/>
        </p:nvSpPr>
        <p:spPr>
          <a:xfrm>
            <a:off x="9646920" y="2761488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00" noProof="0" dirty="0">
                <a:solidFill>
                  <a:srgbClr val="DDEBFF"/>
                </a:solidFill>
              </a:rPr>
              <a:t>concurrència no competitiva</a:t>
            </a:r>
            <a:endParaRPr lang="ca-ES" sz="900" noProof="0" dirty="0"/>
          </a:p>
        </p:txBody>
      </p:sp>
      <p:sp>
        <p:nvSpPr>
          <p:cNvPr id="14" name="Text 12"/>
          <p:cNvSpPr/>
          <p:nvPr/>
        </p:nvSpPr>
        <p:spPr>
          <a:xfrm>
            <a:off x="777240" y="388620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800" b="1" noProof="0" dirty="0">
                <a:solidFill>
                  <a:srgbClr val="0B1F3A"/>
                </a:solidFill>
              </a:rPr>
              <a:t>Que rep l’empresa?</a:t>
            </a:r>
            <a:endParaRPr lang="ca-ES" sz="1800" noProof="0" dirty="0"/>
          </a:p>
        </p:txBody>
      </p:sp>
      <p:sp>
        <p:nvSpPr>
          <p:cNvPr id="15" name="Shape 13"/>
          <p:cNvSpPr/>
          <p:nvPr/>
        </p:nvSpPr>
        <p:spPr>
          <a:xfrm>
            <a:off x="822960" y="4489704"/>
            <a:ext cx="100584" cy="100584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6" name="Text 14"/>
          <p:cNvSpPr/>
          <p:nvPr/>
        </p:nvSpPr>
        <p:spPr>
          <a:xfrm>
            <a:off x="1024128" y="443484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Una visió clara de les oportunitats d’IA amb mes impacte.</a:t>
            </a:r>
            <a:endParaRPr lang="ca-ES" sz="1300" noProof="0" dirty="0"/>
          </a:p>
        </p:txBody>
      </p:sp>
      <p:sp>
        <p:nvSpPr>
          <p:cNvPr id="17" name="Shape 15"/>
          <p:cNvSpPr/>
          <p:nvPr/>
        </p:nvSpPr>
        <p:spPr>
          <a:xfrm>
            <a:off x="822960" y="4946904"/>
            <a:ext cx="100584" cy="100584"/>
          </a:xfrm>
          <a:prstGeom prst="ellipse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8" name="Text 16"/>
          <p:cNvSpPr/>
          <p:nvPr/>
        </p:nvSpPr>
        <p:spPr>
          <a:xfrm>
            <a:off x="1024128" y="489204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Un mapa de dades, qualitat, sistemes i necessitats d’infraestructura.</a:t>
            </a:r>
            <a:endParaRPr lang="ca-ES" sz="1300" noProof="0" dirty="0"/>
          </a:p>
        </p:txBody>
      </p:sp>
      <p:sp>
        <p:nvSpPr>
          <p:cNvPr id="19" name="Shape 17"/>
          <p:cNvSpPr/>
          <p:nvPr/>
        </p:nvSpPr>
        <p:spPr>
          <a:xfrm>
            <a:off x="822960" y="5404104"/>
            <a:ext cx="100584" cy="100584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0" name="Text 18"/>
          <p:cNvSpPr/>
          <p:nvPr/>
        </p:nvSpPr>
        <p:spPr>
          <a:xfrm>
            <a:off x="1024128" y="534924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Una priorització d’iniciatives i costos estimats per avançar.</a:t>
            </a:r>
            <a:endParaRPr lang="ca-ES" sz="1300" noProof="0" dirty="0"/>
          </a:p>
        </p:txBody>
      </p:sp>
      <p:sp>
        <p:nvSpPr>
          <p:cNvPr id="21" name="Shape 19"/>
          <p:cNvSpPr/>
          <p:nvPr/>
        </p:nvSpPr>
        <p:spPr>
          <a:xfrm>
            <a:off x="6583680" y="4160520"/>
            <a:ext cx="443484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2" name="Shape 20"/>
          <p:cNvSpPr/>
          <p:nvPr/>
        </p:nvSpPr>
        <p:spPr>
          <a:xfrm>
            <a:off x="6583680" y="4160520"/>
            <a:ext cx="73152" cy="141732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Text 21"/>
          <p:cNvSpPr/>
          <p:nvPr/>
        </p:nvSpPr>
        <p:spPr>
          <a:xfrm>
            <a:off x="6839712" y="4361688"/>
            <a:ext cx="4014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Missatge clau</a:t>
            </a:r>
            <a:endParaRPr lang="ca-ES" sz="1400" noProof="0" dirty="0"/>
          </a:p>
        </p:txBody>
      </p:sp>
      <p:sp>
        <p:nvSpPr>
          <p:cNvPr id="24" name="Text 22"/>
          <p:cNvSpPr/>
          <p:nvPr/>
        </p:nvSpPr>
        <p:spPr>
          <a:xfrm>
            <a:off x="6839712" y="4782312"/>
            <a:ext cx="401421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El cupó no finança una eina concreta: finança una diagnosi transversal i personalitzada per decidir on te sentit aplicar IA.</a:t>
            </a:r>
            <a:endParaRPr lang="ca-ES" sz="1050" noProof="0" dirty="0"/>
          </a:p>
        </p:txBody>
      </p:sp>
      <p:sp>
        <p:nvSpPr>
          <p:cNvPr id="25" name="Text 23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750" noProof="0" dirty="0">
                <a:solidFill>
                  <a:srgbClr val="526072"/>
                </a:solidFill>
              </a:rPr>
              <a:t>A2D Innova · Cupons IA</a:t>
            </a:r>
            <a:endParaRPr lang="ca-ES" sz="75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Empreses que poden sol·licitar-lo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Requisits principals comunicats a la sessió informativa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Shape 3"/>
          <p:cNvSpPr/>
          <p:nvPr/>
        </p:nvSpPr>
        <p:spPr>
          <a:xfrm>
            <a:off x="713232" y="1600200"/>
            <a:ext cx="3474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Shape 4"/>
          <p:cNvSpPr/>
          <p:nvPr/>
        </p:nvSpPr>
        <p:spPr>
          <a:xfrm>
            <a:off x="713232" y="1600200"/>
            <a:ext cx="73152" cy="123444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 5"/>
          <p:cNvSpPr/>
          <p:nvPr/>
        </p:nvSpPr>
        <p:spPr>
          <a:xfrm>
            <a:off x="969264" y="1801368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Antiguitat i dimensió</a:t>
            </a:r>
            <a:endParaRPr lang="ca-ES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969264" y="2221992"/>
            <a:ext cx="3054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Mes de 2 anys de vida i mes de 10 treballadors.</a:t>
            </a:r>
            <a:endParaRPr lang="ca-ES" sz="1050" noProof="0" dirty="0"/>
          </a:p>
        </p:txBody>
      </p:sp>
      <p:sp>
        <p:nvSpPr>
          <p:cNvPr id="9" name="Shape 7"/>
          <p:cNvSpPr/>
          <p:nvPr/>
        </p:nvSpPr>
        <p:spPr>
          <a:xfrm>
            <a:off x="4407408" y="1600200"/>
            <a:ext cx="3474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0" name="Shape 8"/>
          <p:cNvSpPr/>
          <p:nvPr/>
        </p:nvSpPr>
        <p:spPr>
          <a:xfrm>
            <a:off x="4407408" y="1600200"/>
            <a:ext cx="73152" cy="12344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1" name="Text 9"/>
          <p:cNvSpPr/>
          <p:nvPr/>
        </p:nvSpPr>
        <p:spPr>
          <a:xfrm>
            <a:off x="4663440" y="1801368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Presencia a Catalunya</a:t>
            </a:r>
            <a:endParaRPr lang="ca-ES" sz="1400" noProof="0" dirty="0"/>
          </a:p>
        </p:txBody>
      </p:sp>
      <p:sp>
        <p:nvSpPr>
          <p:cNvPr id="12" name="Text 10"/>
          <p:cNvSpPr/>
          <p:nvPr/>
        </p:nvSpPr>
        <p:spPr>
          <a:xfrm>
            <a:off x="4663440" y="2221992"/>
            <a:ext cx="3054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Establiment operatiu a Catalunya i activitat econòmica activa.</a:t>
            </a:r>
            <a:endParaRPr lang="ca-ES" sz="1050" noProof="0" dirty="0"/>
          </a:p>
        </p:txBody>
      </p:sp>
      <p:sp>
        <p:nvSpPr>
          <p:cNvPr id="13" name="Shape 11"/>
          <p:cNvSpPr/>
          <p:nvPr/>
        </p:nvSpPr>
        <p:spPr>
          <a:xfrm>
            <a:off x="8101584" y="1600200"/>
            <a:ext cx="34747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Shape 12"/>
          <p:cNvSpPr/>
          <p:nvPr/>
        </p:nvSpPr>
        <p:spPr>
          <a:xfrm>
            <a:off x="8101584" y="1600200"/>
            <a:ext cx="73152" cy="12344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5" name="Text 13"/>
          <p:cNvSpPr/>
          <p:nvPr/>
        </p:nvSpPr>
        <p:spPr>
          <a:xfrm>
            <a:off x="8357616" y="1801368"/>
            <a:ext cx="3054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Sectors prioritaris</a:t>
            </a:r>
            <a:endParaRPr lang="ca-ES" sz="1400" noProof="0" dirty="0"/>
          </a:p>
        </p:txBody>
      </p:sp>
      <p:sp>
        <p:nvSpPr>
          <p:cNvPr id="16" name="Text 14"/>
          <p:cNvSpPr/>
          <p:nvPr/>
        </p:nvSpPr>
        <p:spPr>
          <a:xfrm>
            <a:off x="8357616" y="2221992"/>
            <a:ext cx="3054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Agroalimentació, automoció, mobilitat, digital, renovables, industria, salut i biomedicina.</a:t>
            </a:r>
            <a:endParaRPr lang="ca-ES" sz="1050" noProof="0" dirty="0"/>
          </a:p>
        </p:txBody>
      </p:sp>
      <p:sp>
        <p:nvSpPr>
          <p:cNvPr id="17" name="Text 15"/>
          <p:cNvSpPr/>
          <p:nvPr/>
        </p:nvSpPr>
        <p:spPr>
          <a:xfrm>
            <a:off x="777240" y="3364992"/>
            <a:ext cx="32918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800" b="1" noProof="0" dirty="0">
                <a:solidFill>
                  <a:srgbClr val="0B1F3A"/>
                </a:solidFill>
              </a:rPr>
              <a:t>També es revisa l'IAE</a:t>
            </a:r>
            <a:endParaRPr lang="ca-ES" sz="1800" noProof="0" dirty="0"/>
          </a:p>
        </p:txBody>
      </p:sp>
      <p:sp>
        <p:nvSpPr>
          <p:cNvPr id="18" name="Shape 16"/>
          <p:cNvSpPr/>
          <p:nvPr/>
        </p:nvSpPr>
        <p:spPr>
          <a:xfrm>
            <a:off x="868680" y="3977640"/>
            <a:ext cx="1234440" cy="457200"/>
          </a:xfrm>
          <a:prstGeom prst="chevron">
            <a:avLst/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Text 17"/>
          <p:cNvSpPr/>
          <p:nvPr/>
        </p:nvSpPr>
        <p:spPr>
          <a:xfrm>
            <a:off x="868680" y="4096512"/>
            <a:ext cx="12344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50" b="1" noProof="0" dirty="0">
                <a:solidFill>
                  <a:srgbClr val="0B1F3A"/>
                </a:solidFill>
              </a:rPr>
              <a:t>Energia i aigua</a:t>
            </a:r>
            <a:endParaRPr lang="ca-ES" sz="850" noProof="0" dirty="0"/>
          </a:p>
        </p:txBody>
      </p:sp>
      <p:sp>
        <p:nvSpPr>
          <p:cNvPr id="20" name="Shape 18"/>
          <p:cNvSpPr/>
          <p:nvPr/>
        </p:nvSpPr>
        <p:spPr>
          <a:xfrm>
            <a:off x="2331720" y="3977640"/>
            <a:ext cx="1645920" cy="457200"/>
          </a:xfrm>
          <a:prstGeom prst="chevron">
            <a:avLst/>
          </a:prstGeom>
          <a:solidFill>
            <a:srgbClr val="DFF7F4"/>
          </a:solidFill>
          <a:ln w="12700">
            <a:solidFill>
              <a:srgbClr val="DFF7F4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1" name="Text 19"/>
          <p:cNvSpPr/>
          <p:nvPr/>
        </p:nvSpPr>
        <p:spPr>
          <a:xfrm>
            <a:off x="2331720" y="4096512"/>
            <a:ext cx="1645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00" b="1" noProof="0" dirty="0">
                <a:solidFill>
                  <a:srgbClr val="0B1F3A"/>
                </a:solidFill>
              </a:rPr>
              <a:t>Industria manufacturera</a:t>
            </a:r>
            <a:endParaRPr lang="ca-ES" sz="800" noProof="0" dirty="0"/>
          </a:p>
        </p:txBody>
      </p:sp>
      <p:sp>
        <p:nvSpPr>
          <p:cNvPr id="22" name="Shape 20"/>
          <p:cNvSpPr/>
          <p:nvPr/>
        </p:nvSpPr>
        <p:spPr>
          <a:xfrm>
            <a:off x="4251960" y="3977640"/>
            <a:ext cx="1481328" cy="457200"/>
          </a:xfrm>
          <a:prstGeom prst="chevron">
            <a:avLst/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Text 21"/>
          <p:cNvSpPr/>
          <p:nvPr/>
        </p:nvSpPr>
        <p:spPr>
          <a:xfrm>
            <a:off x="4251960" y="4096512"/>
            <a:ext cx="14813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20" b="1" noProof="0" dirty="0">
                <a:solidFill>
                  <a:srgbClr val="0B1F3A"/>
                </a:solidFill>
              </a:rPr>
              <a:t>Transport i digital</a:t>
            </a:r>
            <a:endParaRPr lang="ca-ES" sz="820" noProof="0" dirty="0"/>
          </a:p>
        </p:txBody>
      </p:sp>
      <p:sp>
        <p:nvSpPr>
          <p:cNvPr id="24" name="Shape 22"/>
          <p:cNvSpPr/>
          <p:nvPr/>
        </p:nvSpPr>
        <p:spPr>
          <a:xfrm>
            <a:off x="6053328" y="3977640"/>
            <a:ext cx="1554480" cy="457200"/>
          </a:xfrm>
          <a:prstGeom prst="chevron">
            <a:avLst/>
          </a:prstGeom>
          <a:solidFill>
            <a:srgbClr val="DFF7F4"/>
          </a:solidFill>
          <a:ln w="12700">
            <a:solidFill>
              <a:srgbClr val="DFF7F4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5" name="Text 23"/>
          <p:cNvSpPr/>
          <p:nvPr/>
        </p:nvSpPr>
        <p:spPr>
          <a:xfrm>
            <a:off x="6053328" y="4096512"/>
            <a:ext cx="1554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20" b="1" noProof="0" dirty="0">
                <a:solidFill>
                  <a:srgbClr val="0B1F3A"/>
                </a:solidFill>
              </a:rPr>
              <a:t>Enginyeria tècnica</a:t>
            </a:r>
            <a:endParaRPr lang="ca-ES" sz="820" noProof="0" dirty="0"/>
          </a:p>
        </p:txBody>
      </p:sp>
      <p:sp>
        <p:nvSpPr>
          <p:cNvPr id="26" name="Shape 24"/>
          <p:cNvSpPr/>
          <p:nvPr/>
        </p:nvSpPr>
        <p:spPr>
          <a:xfrm>
            <a:off x="7936992" y="3977640"/>
            <a:ext cx="1554480" cy="457200"/>
          </a:xfrm>
          <a:prstGeom prst="chevron">
            <a:avLst/>
          </a:prstGeom>
          <a:solidFill>
            <a:srgbClr val="EAF3FF"/>
          </a:solidFill>
          <a:ln w="12700">
            <a:solidFill>
              <a:srgbClr val="EAF3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7" name="Text 25"/>
          <p:cNvSpPr/>
          <p:nvPr/>
        </p:nvSpPr>
        <p:spPr>
          <a:xfrm>
            <a:off x="7936992" y="4096512"/>
            <a:ext cx="1554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20" b="1" noProof="0" dirty="0">
                <a:solidFill>
                  <a:srgbClr val="0B1F3A"/>
                </a:solidFill>
              </a:rPr>
              <a:t>Recerca tècnica</a:t>
            </a:r>
            <a:endParaRPr lang="ca-ES" sz="820" noProof="0" dirty="0"/>
          </a:p>
        </p:txBody>
      </p:sp>
      <p:sp>
        <p:nvSpPr>
          <p:cNvPr id="28" name="Shape 26"/>
          <p:cNvSpPr/>
          <p:nvPr/>
        </p:nvSpPr>
        <p:spPr>
          <a:xfrm>
            <a:off x="9802368" y="3977640"/>
            <a:ext cx="1078992" cy="457200"/>
          </a:xfrm>
          <a:prstGeom prst="chevron">
            <a:avLst/>
          </a:prstGeom>
          <a:solidFill>
            <a:srgbClr val="DFF7F4"/>
          </a:solidFill>
          <a:ln w="12700">
            <a:solidFill>
              <a:srgbClr val="DFF7F4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9" name="Text 27"/>
          <p:cNvSpPr/>
          <p:nvPr/>
        </p:nvSpPr>
        <p:spPr>
          <a:xfrm>
            <a:off x="9802368" y="4096512"/>
            <a:ext cx="10789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850" b="1" noProof="0" dirty="0">
                <a:solidFill>
                  <a:srgbClr val="0B1F3A"/>
                </a:solidFill>
              </a:rPr>
              <a:t>Sanitat</a:t>
            </a:r>
            <a:endParaRPr lang="ca-ES" sz="850" noProof="0" dirty="0"/>
          </a:p>
        </p:txBody>
      </p:sp>
      <p:sp>
        <p:nvSpPr>
          <p:cNvPr id="30" name="Shape 28"/>
          <p:cNvSpPr/>
          <p:nvPr/>
        </p:nvSpPr>
        <p:spPr>
          <a:xfrm>
            <a:off x="1097280" y="5257800"/>
            <a:ext cx="9784080" cy="658368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1" name="Shape 29"/>
          <p:cNvSpPr/>
          <p:nvPr/>
        </p:nvSpPr>
        <p:spPr>
          <a:xfrm>
            <a:off x="1097280" y="5257800"/>
            <a:ext cx="73152" cy="658368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2" name="Text 30"/>
          <p:cNvSpPr/>
          <p:nvPr/>
        </p:nvSpPr>
        <p:spPr>
          <a:xfrm>
            <a:off x="1371600" y="5349240"/>
            <a:ext cx="9363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Important</a:t>
            </a:r>
            <a:endParaRPr lang="ca-ES" sz="1400" noProof="0" dirty="0"/>
          </a:p>
        </p:txBody>
      </p:sp>
      <p:sp>
        <p:nvSpPr>
          <p:cNvPr id="33" name="Text 31"/>
          <p:cNvSpPr/>
          <p:nvPr/>
        </p:nvSpPr>
        <p:spPr>
          <a:xfrm>
            <a:off x="1345861" y="5696712"/>
            <a:ext cx="9363456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25000" lnSpcReduction="20000"/>
          </a:bodyPr>
          <a:lstStyle/>
          <a:p>
            <a:pPr marL="0" indent="0">
              <a:buNone/>
            </a:pPr>
            <a:r>
              <a:rPr lang="ca-ES" sz="4200" noProof="0" dirty="0">
                <a:solidFill>
                  <a:srgbClr val="526072"/>
                </a:solidFill>
              </a:rPr>
              <a:t>L’ajut esta subjecte a mínimes: no es poden superar 300.000 EUR d ajuts mínimes en un període de 3 anys</a:t>
            </a:r>
            <a:r>
              <a:rPr lang="ca-ES" sz="1050" noProof="0" dirty="0">
                <a:solidFill>
                  <a:srgbClr val="526072"/>
                </a:solidFill>
              </a:rPr>
              <a:t>.</a:t>
            </a:r>
            <a:endParaRPr lang="ca-ES" sz="1050" noProof="0" dirty="0"/>
          </a:p>
        </p:txBody>
      </p:sp>
      <p:sp>
        <p:nvSpPr>
          <p:cNvPr id="34" name="Text 32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750" noProof="0" dirty="0">
                <a:solidFill>
                  <a:srgbClr val="526072"/>
                </a:solidFill>
              </a:rPr>
              <a:t>A2D Innova · Cupons IA</a:t>
            </a:r>
            <a:endParaRPr lang="ca-ES" sz="750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C647FA3-A58D-80C4-66CD-50488B642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12" y="11510"/>
            <a:ext cx="12192000" cy="68464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8368" y="438912"/>
            <a:ext cx="941832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E1E1E"/>
                </a:solidFill>
                <a:latin typeface="Aptos Display"/>
              </a:defRPr>
            </a:pPr>
            <a:r>
              <a:rPr lang="ca-ES" noProof="0" dirty="0"/>
              <a:t>Sectors prioritaris i IAE admesos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656" y="896112"/>
            <a:ext cx="9692640" cy="3291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505050"/>
                </a:solidFill>
                <a:latin typeface="Aptos"/>
              </a:defRPr>
            </a:pPr>
            <a:r>
              <a:rPr lang="ca-ES" noProof="0" dirty="0"/>
              <a:t>Empreses que encaixen amb la nova estratègia industrial europea i l’estratègia Catalunya IA 2030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9808" y="1353312"/>
            <a:ext cx="10698480" cy="4983480"/>
          </a:xfrm>
          <a:prstGeom prst="roundRect">
            <a:avLst/>
          </a:prstGeom>
          <a:solidFill>
            <a:srgbClr val="FFFFFF"/>
          </a:solidFill>
          <a:ln w="2159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1092708" y="1821649"/>
            <a:ext cx="9966960" cy="6583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7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Poden optar-hi empreses dels sectors agroalimentari, automoció, mobilitat i transport, digital, energies renovables, indústries manufactureres, salut i biomedicina, sempre que constin d’alta amb algun dels IAE següents: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4147" y="2480017"/>
            <a:ext cx="125386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62728"/>
                </a:solidFill>
                <a:latin typeface="Aptos"/>
              </a:defRPr>
            </a:pPr>
            <a:r>
              <a:rPr lang="ca-ES" noProof="0" dirty="0">
                <a:solidFill>
                  <a:schemeClr val="accent1"/>
                </a:solidFill>
              </a:rPr>
              <a:t>IAE inclosos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2708" y="3110992"/>
            <a:ext cx="4800600" cy="3154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1: Energia i aigua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2: Extracció i transformació de minerals no energètics i productes derivats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3: Indústries transformadores dels metalls i mecànica de precisió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4: Altres indústries manufactureres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98692" y="3110992"/>
            <a:ext cx="4800600" cy="21221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6: Comerç, Restaurants i allotjament, reparacions i Agrupació 692: reparació de maquinària industrial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7: Transport i comunicacions, excepte agrupacions 755 i 757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8: •	Agrupacions 843.1 (Serveis tècnics d’enginyeria) i 845 (Explotació tècnica per tercers) de la divisió 8 (Institucions financeres, assegurances, serveis prestats a les empreses i lloguers).</a:t>
            </a:r>
          </a:p>
          <a:p>
            <a:pPr>
              <a:spcAft>
                <a:spcPts val="800"/>
              </a:spcAft>
              <a:defRPr sz="131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• Divisió 9: Només Grup 936 i Agrupació 94: sanitat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5797296"/>
            <a:ext cx="9921240" cy="28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20" b="1">
                <a:solidFill>
                  <a:srgbClr val="505050"/>
                </a:solidFill>
                <a:latin typeface="Aptos"/>
              </a:defRPr>
            </a:pPr>
            <a:r>
              <a:rPr lang="ca-ES" noProof="0" dirty="0"/>
              <a:t>A2D Innova revisarà l’encaix sectorial i l’IAE abans de preparar la sol·licitud.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4D3DBCD-9C14-DB03-1E05-3B773D08F5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9270" y="115747"/>
            <a:ext cx="1140051" cy="57917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57960A-FD3A-306B-C87A-559D399C8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5370" y="60878"/>
            <a:ext cx="1176630" cy="6889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55D12-C28B-3364-2E46-248D12AB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EB28B957-E13F-F3AD-756C-E43468D34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12" y="11510"/>
            <a:ext cx="12192000" cy="68464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D2CB79-765C-CABD-8318-BFF56FD3C2F2}"/>
              </a:ext>
            </a:extLst>
          </p:cNvPr>
          <p:cNvSpPr txBox="1"/>
          <p:nvPr/>
        </p:nvSpPr>
        <p:spPr>
          <a:xfrm>
            <a:off x="658368" y="438912"/>
            <a:ext cx="941832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E1E1E"/>
                </a:solidFill>
                <a:latin typeface="Aptos Display"/>
              </a:defRPr>
            </a:pPr>
            <a:r>
              <a:rPr lang="ca-ES" noProof="0" dirty="0"/>
              <a:t>Sectors prioritaris i IAE admesos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6455A2-4E7B-FD21-80C0-2279F01B1D70}"/>
              </a:ext>
            </a:extLst>
          </p:cNvPr>
          <p:cNvSpPr txBox="1"/>
          <p:nvPr/>
        </p:nvSpPr>
        <p:spPr>
          <a:xfrm>
            <a:off x="676656" y="896112"/>
            <a:ext cx="9692640" cy="3291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50">
                <a:solidFill>
                  <a:srgbClr val="505050"/>
                </a:solidFill>
                <a:latin typeface="Aptos"/>
              </a:defRPr>
            </a:pPr>
            <a:r>
              <a:rPr lang="ca-ES" noProof="0" dirty="0"/>
              <a:t>Empreses que encaixen amb la nova estratègia industrial europea i l’estratègia Catalunya IA 2030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ACCBB2-841A-2D9A-D82F-1F4EA605D992}"/>
              </a:ext>
            </a:extLst>
          </p:cNvPr>
          <p:cNvSpPr/>
          <p:nvPr/>
        </p:nvSpPr>
        <p:spPr>
          <a:xfrm>
            <a:off x="749808" y="1353312"/>
            <a:ext cx="10698480" cy="4983480"/>
          </a:xfrm>
          <a:prstGeom prst="roundRect">
            <a:avLst/>
          </a:prstGeom>
          <a:solidFill>
            <a:srgbClr val="FFFFFF"/>
          </a:solidFill>
          <a:ln w="21590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EB1B40-7960-B0BD-0F89-17AFD71C4E36}"/>
              </a:ext>
            </a:extLst>
          </p:cNvPr>
          <p:cNvSpPr txBox="1"/>
          <p:nvPr/>
        </p:nvSpPr>
        <p:spPr>
          <a:xfrm>
            <a:off x="1092708" y="1821649"/>
            <a:ext cx="9966960" cy="1954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270">
                <a:solidFill>
                  <a:srgbClr val="1E1E1E"/>
                </a:solidFill>
                <a:latin typeface="Aptos"/>
              </a:defRPr>
            </a:pPr>
            <a:r>
              <a:rPr lang="ca-ES" noProof="0" dirty="0"/>
              <a:t>Les fundacions i associacions han de complir els següents requisits: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4BF42F-67FF-EB83-A0EB-7BA15C24BD8C}"/>
              </a:ext>
            </a:extLst>
          </p:cNvPr>
          <p:cNvSpPr txBox="1"/>
          <p:nvPr/>
        </p:nvSpPr>
        <p:spPr>
          <a:xfrm>
            <a:off x="1004147" y="2480017"/>
            <a:ext cx="125386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62728"/>
                </a:solidFill>
                <a:latin typeface="Aptos"/>
              </a:defRPr>
            </a:pPr>
            <a:r>
              <a:rPr lang="ca-ES" noProof="0" dirty="0">
                <a:solidFill>
                  <a:schemeClr val="accent1"/>
                </a:solidFill>
              </a:rPr>
              <a:t>IAE inclosos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52768-2324-F4C6-92CD-44A09E1FD137}"/>
              </a:ext>
            </a:extLst>
          </p:cNvPr>
          <p:cNvSpPr txBox="1"/>
          <p:nvPr/>
        </p:nvSpPr>
        <p:spPr>
          <a:xfrm>
            <a:off x="1092707" y="2996132"/>
            <a:ext cx="9561745" cy="17589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buNone/>
            </a:pPr>
            <a:endParaRPr lang="ca-ES" sz="1270" dirty="0">
              <a:solidFill>
                <a:srgbClr val="1E1E1E"/>
              </a:solidFill>
              <a:latin typeface="Aptos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a-ES" sz="1270" dirty="0">
                <a:solidFill>
                  <a:srgbClr val="1E1E1E"/>
                </a:solidFill>
                <a:latin typeface="Aptos"/>
              </a:rPr>
              <a:t>En el cas que la sol·licitant sigui una fundació o una associació, haver adaptat els estatuts segons la disposició transitòria primera de la Llei 4/2008, de 24 d’abril, del llibre tercer del Codi civil de Catalunya, relatiu a les persones jurídiques, i a la Llei 5/2011, del 19 de juliol, de modificació de l’anterior. 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a-ES" sz="1270" dirty="0">
              <a:solidFill>
                <a:srgbClr val="1E1E1E"/>
              </a:solidFill>
              <a:latin typeface="Aptos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a-ES" sz="1270" dirty="0">
                <a:solidFill>
                  <a:srgbClr val="1E1E1E"/>
                </a:solidFill>
                <a:latin typeface="Aptos"/>
              </a:rPr>
              <a:t>En el cas que la sol·licitant sigui una fundació, haver complert el deure de presentar els comptes anuals davant del protectorat, d’acord amb l’article 336-3 del llibre tercer del Codi civil de Catalunya, aprovat per la Llei 4/2008, de 24 d’abril. 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a-ES" sz="1270" dirty="0">
              <a:solidFill>
                <a:srgbClr val="1E1E1E"/>
              </a:solidFill>
              <a:latin typeface="Aptos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a-ES" sz="1270" dirty="0">
                <a:solidFill>
                  <a:srgbClr val="1E1E1E"/>
                </a:solidFill>
                <a:latin typeface="Aptos"/>
              </a:rPr>
              <a:t>En el cas que la sol·licitant sigui una entitat sense ànim de lucre, ha d’estar inscrita en el registre corresponent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D380B8-A11E-14E8-B329-9579ABF4EA9C}"/>
              </a:ext>
            </a:extLst>
          </p:cNvPr>
          <p:cNvSpPr txBox="1"/>
          <p:nvPr/>
        </p:nvSpPr>
        <p:spPr>
          <a:xfrm>
            <a:off x="1051560" y="5797296"/>
            <a:ext cx="9921240" cy="28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20" b="1">
                <a:solidFill>
                  <a:srgbClr val="505050"/>
                </a:solidFill>
                <a:latin typeface="Aptos"/>
              </a:defRPr>
            </a:pPr>
            <a:r>
              <a:rPr lang="ca-ES" noProof="0" dirty="0"/>
              <a:t>A2D Innova revisarà l’encaix sectorial i l’IAE abans de preparar la sol·licitud.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3D5D822-9097-BF58-225D-0511999E8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5025" y="149327"/>
            <a:ext cx="1140051" cy="57917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3712E79-C09D-142D-DF34-773BA9AE70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5317" y="94458"/>
            <a:ext cx="1176630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54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 inclou la diagnosi d’IA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Un treball transversal sobre dades, processos, sistemes i decisions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5" name="Shape 3"/>
          <p:cNvSpPr/>
          <p:nvPr/>
        </p:nvSpPr>
        <p:spPr>
          <a:xfrm>
            <a:off x="4892040" y="2148840"/>
            <a:ext cx="2377440" cy="237744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5230368" y="3081528"/>
            <a:ext cx="1691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ca-ES" sz="2100" b="1" noProof="0" dirty="0">
                <a:solidFill>
                  <a:srgbClr val="FFFFFF"/>
                </a:solidFill>
              </a:rPr>
              <a:t>Diagnosi</a:t>
            </a:r>
            <a:endParaRPr lang="ca-ES" sz="2100" noProof="0" dirty="0"/>
          </a:p>
          <a:p>
            <a:pPr marL="0" indent="0" algn="ctr">
              <a:buNone/>
            </a:pPr>
            <a:r>
              <a:rPr lang="ca-ES" sz="2100" b="1" noProof="0" dirty="0">
                <a:solidFill>
                  <a:srgbClr val="FFFFFF"/>
                </a:solidFill>
              </a:rPr>
              <a:t>personalitzada</a:t>
            </a:r>
            <a:endParaRPr lang="ca-ES" sz="2100" noProof="0" dirty="0"/>
          </a:p>
        </p:txBody>
      </p:sp>
      <p:sp>
        <p:nvSpPr>
          <p:cNvPr id="7" name="Shape 5"/>
          <p:cNvSpPr/>
          <p:nvPr/>
        </p:nvSpPr>
        <p:spPr>
          <a:xfrm>
            <a:off x="914400" y="1645920"/>
            <a:ext cx="182880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1F6FE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051560" y="18928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200" b="1" noProof="0" dirty="0">
                <a:solidFill>
                  <a:srgbClr val="0B1F3A"/>
                </a:solidFill>
              </a:rPr>
              <a:t>Necessitats</a:t>
            </a:r>
            <a:endParaRPr lang="ca-ES" sz="1200" noProof="0" dirty="0"/>
          </a:p>
          <a:p>
            <a:pPr marL="0" indent="0" algn="ctr">
              <a:buNone/>
            </a:pPr>
            <a:r>
              <a:rPr lang="ca-ES" sz="1200" b="1" noProof="0" dirty="0">
                <a:solidFill>
                  <a:srgbClr val="0B1F3A"/>
                </a:solidFill>
              </a:rPr>
              <a:t>de l’empresa</a:t>
            </a:r>
            <a:endParaRPr lang="ca-ES" sz="1200" noProof="0" dirty="0"/>
          </a:p>
        </p:txBody>
      </p:sp>
      <p:sp>
        <p:nvSpPr>
          <p:cNvPr id="9" name="Shape 7"/>
          <p:cNvSpPr/>
          <p:nvPr/>
        </p:nvSpPr>
        <p:spPr>
          <a:xfrm>
            <a:off x="914400" y="4617720"/>
            <a:ext cx="182880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1051560" y="48646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 err="1">
                <a:solidFill>
                  <a:srgbClr val="0B1F3A"/>
                </a:solidFill>
              </a:rPr>
              <a:t>Potenciar</a:t>
            </a:r>
            <a:r>
              <a:rPr lang="en-US" sz="1200" b="1" dirty="0">
                <a:solidFill>
                  <a:srgbClr val="0B1F3A"/>
                </a:solidFill>
              </a:rPr>
              <a:t> </a:t>
            </a:r>
            <a:r>
              <a:rPr lang="en-US" sz="1200" b="1" dirty="0" err="1">
                <a:solidFill>
                  <a:srgbClr val="0B1F3A"/>
                </a:solidFill>
              </a:rPr>
              <a:t>l’IA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</a:rPr>
              <a:t>a la cadena de valor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9281160" y="4617720"/>
            <a:ext cx="182880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9418320" y="48646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</a:rPr>
              <a:t>Sistemes, aplicacions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</a:rPr>
              <a:t>i dades disponibles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281160" y="1645920"/>
            <a:ext cx="1828800" cy="1005840"/>
          </a:xfrm>
          <a:prstGeom prst="roundRect">
            <a:avLst>
              <a:gd name="adj" fmla="val 10909"/>
            </a:avLst>
          </a:prstGeom>
          <a:solidFill>
            <a:srgbClr val="FFFFF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9418320" y="189280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</a:rPr>
              <a:t>Qualitat i origen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B1F3A"/>
                </a:solidFill>
              </a:rPr>
              <a:t>de les dades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052828" y="5857917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ca-ES" sz="1500" noProof="0" dirty="0">
                <a:solidFill>
                  <a:srgbClr val="172033"/>
                </a:solidFill>
              </a:rPr>
              <a:t>El resultat no es limita a un departament: ha d’analitzar els diferents àmbits de l’empresa i prioritzar les accions amb mes impacte.</a:t>
            </a:r>
            <a:endParaRPr lang="ca-ES" sz="1500" noProof="0" dirty="0"/>
          </a:p>
        </p:txBody>
      </p:sp>
      <p:sp>
        <p:nvSpPr>
          <p:cNvPr id="16" name="Text 14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072"/>
                </a:solidFill>
              </a:rPr>
              <a:t>A2D Innova · Cupons IA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 err="1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Lliurables</a:t>
            </a: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que  rebrà l’empresa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Una base realista per decidir el següent pas amb l’IA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Shape 3"/>
          <p:cNvSpPr/>
          <p:nvPr/>
        </p:nvSpPr>
        <p:spPr>
          <a:xfrm>
            <a:off x="777240" y="1572768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Shape 4"/>
          <p:cNvSpPr/>
          <p:nvPr/>
        </p:nvSpPr>
        <p:spPr>
          <a:xfrm>
            <a:off x="777240" y="1572768"/>
            <a:ext cx="73152" cy="100584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 5"/>
          <p:cNvSpPr/>
          <p:nvPr/>
        </p:nvSpPr>
        <p:spPr>
          <a:xfrm>
            <a:off x="1033272" y="1773936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1. Mapa d oportunitats</a:t>
            </a:r>
            <a:endParaRPr lang="ca-ES" sz="1400" noProof="0" dirty="0"/>
          </a:p>
        </p:txBody>
      </p:sp>
      <p:sp>
        <p:nvSpPr>
          <p:cNvPr id="8" name="Text 6"/>
          <p:cNvSpPr/>
          <p:nvPr/>
        </p:nvSpPr>
        <p:spPr>
          <a:xfrm>
            <a:off x="1033272" y="2194560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Casos d’us prioritzats per impacte i viabilitat.</a:t>
            </a:r>
          </a:p>
        </p:txBody>
      </p:sp>
      <p:sp>
        <p:nvSpPr>
          <p:cNvPr id="9" name="Shape 7"/>
          <p:cNvSpPr/>
          <p:nvPr/>
        </p:nvSpPr>
        <p:spPr>
          <a:xfrm>
            <a:off x="3401568" y="1572768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0" name="Shape 8"/>
          <p:cNvSpPr/>
          <p:nvPr/>
        </p:nvSpPr>
        <p:spPr>
          <a:xfrm>
            <a:off x="3401568" y="1572768"/>
            <a:ext cx="73152" cy="100584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1" name="Text 9"/>
          <p:cNvSpPr/>
          <p:nvPr/>
        </p:nvSpPr>
        <p:spPr>
          <a:xfrm>
            <a:off x="3657600" y="1773936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2. Mapa de dades</a:t>
            </a:r>
            <a:endParaRPr lang="ca-ES" sz="1400" noProof="0" dirty="0"/>
          </a:p>
        </p:txBody>
      </p:sp>
      <p:sp>
        <p:nvSpPr>
          <p:cNvPr id="12" name="Text 10"/>
          <p:cNvSpPr/>
          <p:nvPr/>
        </p:nvSpPr>
        <p:spPr>
          <a:xfrm>
            <a:off x="3657600" y="2194560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Origen, sistemes i fonts principals internes.</a:t>
            </a:r>
            <a:endParaRPr lang="ca-ES" sz="1050" noProof="0" dirty="0"/>
          </a:p>
        </p:txBody>
      </p:sp>
      <p:sp>
        <p:nvSpPr>
          <p:cNvPr id="13" name="Shape 11"/>
          <p:cNvSpPr/>
          <p:nvPr/>
        </p:nvSpPr>
        <p:spPr>
          <a:xfrm>
            <a:off x="6025896" y="1572768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4" name="Shape 12"/>
          <p:cNvSpPr/>
          <p:nvPr/>
        </p:nvSpPr>
        <p:spPr>
          <a:xfrm>
            <a:off x="6025896" y="1572768"/>
            <a:ext cx="73152" cy="100584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5" name="Text 13"/>
          <p:cNvSpPr/>
          <p:nvPr/>
        </p:nvSpPr>
        <p:spPr>
          <a:xfrm>
            <a:off x="6281928" y="1773936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3. Anàlisi de qualitat</a:t>
            </a:r>
            <a:endParaRPr lang="ca-ES" sz="1400" noProof="0" dirty="0"/>
          </a:p>
        </p:txBody>
      </p:sp>
      <p:sp>
        <p:nvSpPr>
          <p:cNvPr id="16" name="Text 14"/>
          <p:cNvSpPr/>
          <p:nvPr/>
        </p:nvSpPr>
        <p:spPr>
          <a:xfrm>
            <a:off x="6281928" y="2194560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Disponibilitat, consistència i preparació de dades.</a:t>
            </a:r>
            <a:endParaRPr lang="ca-ES" sz="1050" noProof="0" dirty="0"/>
          </a:p>
        </p:txBody>
      </p:sp>
      <p:sp>
        <p:nvSpPr>
          <p:cNvPr id="17" name="Shape 15"/>
          <p:cNvSpPr/>
          <p:nvPr/>
        </p:nvSpPr>
        <p:spPr>
          <a:xfrm>
            <a:off x="8650224" y="1572768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8" name="Shape 16"/>
          <p:cNvSpPr/>
          <p:nvPr/>
        </p:nvSpPr>
        <p:spPr>
          <a:xfrm>
            <a:off x="8650224" y="1572768"/>
            <a:ext cx="73152" cy="10058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Text 17"/>
          <p:cNvSpPr/>
          <p:nvPr/>
        </p:nvSpPr>
        <p:spPr>
          <a:xfrm>
            <a:off x="8906256" y="1773936"/>
            <a:ext cx="19568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4. Infraestructura</a:t>
            </a:r>
            <a:endParaRPr lang="ca-ES" sz="1400" noProof="0" dirty="0"/>
          </a:p>
        </p:txBody>
      </p:sp>
      <p:sp>
        <p:nvSpPr>
          <p:cNvPr id="20" name="Text 18"/>
          <p:cNvSpPr/>
          <p:nvPr/>
        </p:nvSpPr>
        <p:spPr>
          <a:xfrm>
            <a:off x="8906256" y="2194560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Necessitats tècniques per fer funcionar els algoritmes.</a:t>
            </a:r>
            <a:endParaRPr lang="ca-ES" sz="1050" noProof="0" dirty="0"/>
          </a:p>
        </p:txBody>
      </p:sp>
      <p:sp>
        <p:nvSpPr>
          <p:cNvPr id="21" name="Shape 19"/>
          <p:cNvSpPr/>
          <p:nvPr/>
        </p:nvSpPr>
        <p:spPr>
          <a:xfrm>
            <a:off x="1874520" y="2944368"/>
            <a:ext cx="81381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  <a:tailEnd type="triangle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2" name="Shape 20"/>
          <p:cNvSpPr/>
          <p:nvPr/>
        </p:nvSpPr>
        <p:spPr>
          <a:xfrm>
            <a:off x="960120" y="2743200"/>
            <a:ext cx="411480" cy="41148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Text 21"/>
          <p:cNvSpPr/>
          <p:nvPr/>
        </p:nvSpPr>
        <p:spPr>
          <a:xfrm>
            <a:off x="667512" y="327355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900" b="1" noProof="0" dirty="0">
                <a:solidFill>
                  <a:srgbClr val="0B1F3A"/>
                </a:solidFill>
              </a:rPr>
              <a:t>Entendre</a:t>
            </a:r>
            <a:endParaRPr lang="ca-ES" sz="900" noProof="0" dirty="0"/>
          </a:p>
        </p:txBody>
      </p:sp>
      <p:sp>
        <p:nvSpPr>
          <p:cNvPr id="24" name="Shape 22"/>
          <p:cNvSpPr/>
          <p:nvPr/>
        </p:nvSpPr>
        <p:spPr>
          <a:xfrm>
            <a:off x="3383280" y="2743200"/>
            <a:ext cx="411480" cy="411480"/>
          </a:xfrm>
          <a:prstGeom prst="ellipse">
            <a:avLst/>
          </a:prstGeom>
          <a:solidFill>
            <a:srgbClr val="2DD4B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5" name="Text 23"/>
          <p:cNvSpPr/>
          <p:nvPr/>
        </p:nvSpPr>
        <p:spPr>
          <a:xfrm>
            <a:off x="3090672" y="327355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900" b="1" noProof="0" dirty="0">
                <a:solidFill>
                  <a:srgbClr val="0B1F3A"/>
                </a:solidFill>
              </a:rPr>
              <a:t>Prioritzar</a:t>
            </a:r>
            <a:endParaRPr lang="ca-ES" sz="900" noProof="0" dirty="0"/>
          </a:p>
        </p:txBody>
      </p:sp>
      <p:sp>
        <p:nvSpPr>
          <p:cNvPr id="26" name="Shape 24"/>
          <p:cNvSpPr/>
          <p:nvPr/>
        </p:nvSpPr>
        <p:spPr>
          <a:xfrm>
            <a:off x="5870448" y="2743200"/>
            <a:ext cx="411480" cy="4114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7" name="Text 25"/>
          <p:cNvSpPr/>
          <p:nvPr/>
        </p:nvSpPr>
        <p:spPr>
          <a:xfrm>
            <a:off x="5577840" y="327355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900" b="1" noProof="0" dirty="0">
                <a:solidFill>
                  <a:srgbClr val="0B1F3A"/>
                </a:solidFill>
              </a:rPr>
              <a:t>Quantificar</a:t>
            </a:r>
            <a:endParaRPr lang="ca-ES" sz="900" noProof="0" dirty="0"/>
          </a:p>
        </p:txBody>
      </p:sp>
      <p:sp>
        <p:nvSpPr>
          <p:cNvPr id="28" name="Shape 26"/>
          <p:cNvSpPr/>
          <p:nvPr/>
        </p:nvSpPr>
        <p:spPr>
          <a:xfrm>
            <a:off x="8503920" y="2743200"/>
            <a:ext cx="411480" cy="4114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9" name="Text 27"/>
          <p:cNvSpPr/>
          <p:nvPr/>
        </p:nvSpPr>
        <p:spPr>
          <a:xfrm>
            <a:off x="8211312" y="327355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900" b="1" noProof="0" dirty="0">
                <a:solidFill>
                  <a:srgbClr val="0B1F3A"/>
                </a:solidFill>
              </a:rPr>
              <a:t>Decidir</a:t>
            </a:r>
            <a:endParaRPr lang="ca-ES" sz="900" noProof="0" dirty="0"/>
          </a:p>
        </p:txBody>
      </p:sp>
      <p:sp>
        <p:nvSpPr>
          <p:cNvPr id="30" name="Shape 28"/>
          <p:cNvSpPr/>
          <p:nvPr/>
        </p:nvSpPr>
        <p:spPr>
          <a:xfrm>
            <a:off x="932688" y="4041648"/>
            <a:ext cx="4892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1" name="Shape 29"/>
          <p:cNvSpPr/>
          <p:nvPr/>
        </p:nvSpPr>
        <p:spPr>
          <a:xfrm>
            <a:off x="932688" y="4041648"/>
            <a:ext cx="73152" cy="132588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2" name="Text 30"/>
          <p:cNvSpPr/>
          <p:nvPr/>
        </p:nvSpPr>
        <p:spPr>
          <a:xfrm>
            <a:off x="1188720" y="4242816"/>
            <a:ext cx="4471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Estimació econòmica</a:t>
            </a:r>
            <a:endParaRPr lang="ca-ES" sz="1400" noProof="0" dirty="0"/>
          </a:p>
        </p:txBody>
      </p:sp>
      <p:sp>
        <p:nvSpPr>
          <p:cNvPr id="33" name="Text 31"/>
          <p:cNvSpPr/>
          <p:nvPr/>
        </p:nvSpPr>
        <p:spPr>
          <a:xfrm>
            <a:off x="1188720" y="4663440"/>
            <a:ext cx="4471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Costos previstos de desenvolupament, posada en us, operativa i evolució tècnica de les solucions proposades.</a:t>
            </a:r>
            <a:endParaRPr lang="ca-ES" sz="1050" noProof="0" dirty="0"/>
          </a:p>
        </p:txBody>
      </p:sp>
      <p:sp>
        <p:nvSpPr>
          <p:cNvPr id="34" name="Shape 32"/>
          <p:cNvSpPr/>
          <p:nvPr/>
        </p:nvSpPr>
        <p:spPr>
          <a:xfrm>
            <a:off x="6355080" y="4041648"/>
            <a:ext cx="4892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5" name="Shape 33"/>
          <p:cNvSpPr/>
          <p:nvPr/>
        </p:nvSpPr>
        <p:spPr>
          <a:xfrm>
            <a:off x="6355080" y="4041648"/>
            <a:ext cx="73152" cy="132588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36" name="Text 34"/>
          <p:cNvSpPr/>
          <p:nvPr/>
        </p:nvSpPr>
        <p:spPr>
          <a:xfrm>
            <a:off x="6611112" y="4242816"/>
            <a:ext cx="44714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Full de ruta</a:t>
            </a:r>
            <a:endParaRPr lang="ca-ES" sz="1400" noProof="0" dirty="0"/>
          </a:p>
        </p:txBody>
      </p:sp>
      <p:sp>
        <p:nvSpPr>
          <p:cNvPr id="37" name="Text 35"/>
          <p:cNvSpPr/>
          <p:nvPr/>
        </p:nvSpPr>
        <p:spPr>
          <a:xfrm>
            <a:off x="6611112" y="4663440"/>
            <a:ext cx="44714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Accions a curt i mig termini per avançar de forma ordenada, amb dependències i criteris de priorització.</a:t>
            </a:r>
            <a:endParaRPr lang="ca-ES" sz="1050" noProof="0" dirty="0"/>
          </a:p>
        </p:txBody>
      </p:sp>
      <p:sp>
        <p:nvSpPr>
          <p:cNvPr id="38" name="Text 36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750" noProof="0" dirty="0">
                <a:solidFill>
                  <a:srgbClr val="526072"/>
                </a:solidFill>
              </a:rPr>
              <a:t>A2D Innova · Cupons IA</a:t>
            </a:r>
            <a:endParaRPr lang="ca-ES" sz="75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 t’acompanyem A2D Innova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De la idea general a una diagnosi </a:t>
            </a:r>
            <a:r>
              <a:rPr lang="ca-ES" sz="1000" noProof="0" dirty="0" err="1">
                <a:solidFill>
                  <a:srgbClr val="526072"/>
                </a:solidFill>
              </a:rPr>
              <a:t>accionable</a:t>
            </a:r>
            <a:r>
              <a:rPr lang="ca-ES" sz="1000" noProof="0" dirty="0">
                <a:solidFill>
                  <a:srgbClr val="526072"/>
                </a:solidFill>
              </a:rPr>
              <a:t> i presentable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Shape 3"/>
          <p:cNvSpPr/>
          <p:nvPr/>
        </p:nvSpPr>
        <p:spPr>
          <a:xfrm>
            <a:off x="1600200" y="3310128"/>
            <a:ext cx="896112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  <a:tailEnd type="triangle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Shape 4"/>
          <p:cNvSpPr/>
          <p:nvPr/>
        </p:nvSpPr>
        <p:spPr>
          <a:xfrm>
            <a:off x="1005840" y="2606040"/>
            <a:ext cx="868680" cy="86868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7" name="Text 5"/>
          <p:cNvSpPr/>
          <p:nvPr/>
        </p:nvSpPr>
        <p:spPr>
          <a:xfrm>
            <a:off x="1261872" y="2834640"/>
            <a:ext cx="356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600" b="1" noProof="0" dirty="0">
                <a:solidFill>
                  <a:srgbClr val="FFFFFF"/>
                </a:solidFill>
              </a:rPr>
              <a:t>1</a:t>
            </a:r>
            <a:endParaRPr lang="ca-ES" sz="1600" noProof="0" dirty="0"/>
          </a:p>
        </p:txBody>
      </p:sp>
      <p:sp>
        <p:nvSpPr>
          <p:cNvPr id="8" name="Text 6"/>
          <p:cNvSpPr/>
          <p:nvPr/>
        </p:nvSpPr>
        <p:spPr>
          <a:xfrm>
            <a:off x="594360" y="37307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Entrevista inicial</a:t>
            </a:r>
            <a:endParaRPr lang="ca-ES" sz="1300" noProof="0" dirty="0"/>
          </a:p>
        </p:txBody>
      </p:sp>
      <p:sp>
        <p:nvSpPr>
          <p:cNvPr id="9" name="Text 7"/>
          <p:cNvSpPr/>
          <p:nvPr/>
        </p:nvSpPr>
        <p:spPr>
          <a:xfrm>
            <a:off x="411480" y="4096512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20" noProof="0" dirty="0">
                <a:solidFill>
                  <a:srgbClr val="526072"/>
                </a:solidFill>
              </a:rPr>
              <a:t>Objectius, processos i dades disponibles</a:t>
            </a:r>
            <a:endParaRPr lang="ca-ES" sz="920" noProof="0" dirty="0"/>
          </a:p>
        </p:txBody>
      </p:sp>
      <p:sp>
        <p:nvSpPr>
          <p:cNvPr id="10" name="Shape 8"/>
          <p:cNvSpPr/>
          <p:nvPr/>
        </p:nvSpPr>
        <p:spPr>
          <a:xfrm>
            <a:off x="3291840" y="2606040"/>
            <a:ext cx="868680" cy="868680"/>
          </a:xfrm>
          <a:prstGeom prst="ellipse">
            <a:avLst/>
          </a:prstGeom>
          <a:solidFill>
            <a:srgbClr val="2DD4B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1" name="Text 9"/>
          <p:cNvSpPr/>
          <p:nvPr/>
        </p:nvSpPr>
        <p:spPr>
          <a:xfrm>
            <a:off x="3547872" y="2834640"/>
            <a:ext cx="356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600" b="1" noProof="0" dirty="0">
                <a:solidFill>
                  <a:srgbClr val="FFFFFF"/>
                </a:solidFill>
              </a:rPr>
              <a:t>2</a:t>
            </a:r>
            <a:endParaRPr lang="ca-ES" sz="1600" noProof="0" dirty="0"/>
          </a:p>
        </p:txBody>
      </p:sp>
      <p:sp>
        <p:nvSpPr>
          <p:cNvPr id="12" name="Text 10"/>
          <p:cNvSpPr/>
          <p:nvPr/>
        </p:nvSpPr>
        <p:spPr>
          <a:xfrm>
            <a:off x="2880360" y="37307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Detecció d’ oportunitats</a:t>
            </a:r>
            <a:endParaRPr lang="ca-ES" sz="1300" noProof="0" dirty="0"/>
          </a:p>
        </p:txBody>
      </p:sp>
      <p:sp>
        <p:nvSpPr>
          <p:cNvPr id="13" name="Text 11"/>
          <p:cNvSpPr/>
          <p:nvPr/>
        </p:nvSpPr>
        <p:spPr>
          <a:xfrm>
            <a:off x="2697480" y="4096512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20" noProof="0" dirty="0">
                <a:solidFill>
                  <a:srgbClr val="526072"/>
                </a:solidFill>
              </a:rPr>
              <a:t>Casos d’us amb IA per àrea funcional</a:t>
            </a:r>
            <a:endParaRPr lang="ca-ES" sz="920" noProof="0" dirty="0"/>
          </a:p>
        </p:txBody>
      </p:sp>
      <p:sp>
        <p:nvSpPr>
          <p:cNvPr id="14" name="Shape 12"/>
          <p:cNvSpPr/>
          <p:nvPr/>
        </p:nvSpPr>
        <p:spPr>
          <a:xfrm>
            <a:off x="5577840" y="2606040"/>
            <a:ext cx="868680" cy="868680"/>
          </a:xfrm>
          <a:prstGeom prst="ellipse">
            <a:avLst/>
          </a:prstGeom>
          <a:solidFill>
            <a:srgbClr val="16A34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5" name="Text 13"/>
          <p:cNvSpPr/>
          <p:nvPr/>
        </p:nvSpPr>
        <p:spPr>
          <a:xfrm>
            <a:off x="5833872" y="2834640"/>
            <a:ext cx="356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600" b="1" noProof="0" dirty="0">
                <a:solidFill>
                  <a:srgbClr val="FFFFFF"/>
                </a:solidFill>
              </a:rPr>
              <a:t>3</a:t>
            </a:r>
            <a:endParaRPr lang="ca-ES" sz="1600" noProof="0" dirty="0"/>
          </a:p>
        </p:txBody>
      </p:sp>
      <p:sp>
        <p:nvSpPr>
          <p:cNvPr id="16" name="Text 14"/>
          <p:cNvSpPr/>
          <p:nvPr/>
        </p:nvSpPr>
        <p:spPr>
          <a:xfrm>
            <a:off x="5166360" y="37307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Avaluació de dades</a:t>
            </a:r>
            <a:endParaRPr lang="ca-ES" sz="1300" noProof="0" dirty="0"/>
          </a:p>
        </p:txBody>
      </p:sp>
      <p:sp>
        <p:nvSpPr>
          <p:cNvPr id="17" name="Text 15"/>
          <p:cNvSpPr/>
          <p:nvPr/>
        </p:nvSpPr>
        <p:spPr>
          <a:xfrm>
            <a:off x="4983480" y="4096512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20" noProof="0" dirty="0">
                <a:solidFill>
                  <a:srgbClr val="526072"/>
                </a:solidFill>
              </a:rPr>
              <a:t>Fonts, qualitat i preparació necessària</a:t>
            </a:r>
            <a:endParaRPr lang="ca-ES" sz="920" noProof="0" dirty="0"/>
          </a:p>
        </p:txBody>
      </p:sp>
      <p:sp>
        <p:nvSpPr>
          <p:cNvPr id="18" name="Shape 16"/>
          <p:cNvSpPr/>
          <p:nvPr/>
        </p:nvSpPr>
        <p:spPr>
          <a:xfrm>
            <a:off x="7863840" y="2606040"/>
            <a:ext cx="868680" cy="86868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Text 17"/>
          <p:cNvSpPr/>
          <p:nvPr/>
        </p:nvSpPr>
        <p:spPr>
          <a:xfrm>
            <a:off x="8119872" y="2834640"/>
            <a:ext cx="356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600" b="1" noProof="0" dirty="0">
                <a:solidFill>
                  <a:srgbClr val="FFFFFF"/>
                </a:solidFill>
              </a:rPr>
              <a:t>4</a:t>
            </a:r>
            <a:endParaRPr lang="ca-ES" sz="1600" noProof="0" dirty="0"/>
          </a:p>
        </p:txBody>
      </p:sp>
      <p:sp>
        <p:nvSpPr>
          <p:cNvPr id="20" name="Text 18"/>
          <p:cNvSpPr/>
          <p:nvPr/>
        </p:nvSpPr>
        <p:spPr>
          <a:xfrm>
            <a:off x="7452360" y="37307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Priorització</a:t>
            </a:r>
            <a:endParaRPr lang="ca-ES" sz="1300" noProof="0" dirty="0"/>
          </a:p>
        </p:txBody>
      </p:sp>
      <p:sp>
        <p:nvSpPr>
          <p:cNvPr id="21" name="Text 19"/>
          <p:cNvSpPr/>
          <p:nvPr/>
        </p:nvSpPr>
        <p:spPr>
          <a:xfrm>
            <a:off x="7269480" y="4096512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20" noProof="0" dirty="0">
                <a:solidFill>
                  <a:srgbClr val="526072"/>
                </a:solidFill>
              </a:rPr>
              <a:t>Impacte, dificultat, costos i retorn esperat</a:t>
            </a:r>
            <a:endParaRPr lang="ca-ES" sz="920" noProof="0" dirty="0"/>
          </a:p>
        </p:txBody>
      </p:sp>
      <p:sp>
        <p:nvSpPr>
          <p:cNvPr id="22" name="Shape 20"/>
          <p:cNvSpPr/>
          <p:nvPr/>
        </p:nvSpPr>
        <p:spPr>
          <a:xfrm>
            <a:off x="9921240" y="2606040"/>
            <a:ext cx="868680" cy="868680"/>
          </a:xfrm>
          <a:prstGeom prst="ellipse">
            <a:avLst/>
          </a:prstGeom>
          <a:solidFill>
            <a:srgbClr val="0B1F3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Text 21"/>
          <p:cNvSpPr/>
          <p:nvPr/>
        </p:nvSpPr>
        <p:spPr>
          <a:xfrm>
            <a:off x="10177272" y="2834640"/>
            <a:ext cx="356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ca-ES" sz="1600" b="1" noProof="0" dirty="0">
                <a:solidFill>
                  <a:srgbClr val="FFFFFF"/>
                </a:solidFill>
              </a:rPr>
              <a:t>5</a:t>
            </a:r>
            <a:endParaRPr lang="ca-ES" sz="1600" noProof="0" dirty="0"/>
          </a:p>
        </p:txBody>
      </p:sp>
      <p:sp>
        <p:nvSpPr>
          <p:cNvPr id="24" name="Text 22"/>
          <p:cNvSpPr/>
          <p:nvPr/>
        </p:nvSpPr>
        <p:spPr>
          <a:xfrm>
            <a:off x="9509760" y="37307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Memòria i sol·licitud</a:t>
            </a:r>
            <a:endParaRPr lang="ca-ES" sz="1300" noProof="0" dirty="0"/>
          </a:p>
        </p:txBody>
      </p:sp>
      <p:sp>
        <p:nvSpPr>
          <p:cNvPr id="25" name="Text 23"/>
          <p:cNvSpPr/>
          <p:nvPr/>
        </p:nvSpPr>
        <p:spPr>
          <a:xfrm>
            <a:off x="9326880" y="4096512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20" noProof="0" dirty="0">
                <a:solidFill>
                  <a:srgbClr val="526072"/>
                </a:solidFill>
              </a:rPr>
              <a:t>Preparació del contingut tècnic de la candidatura</a:t>
            </a:r>
            <a:endParaRPr lang="ca-ES" sz="920" noProof="0" dirty="0"/>
          </a:p>
        </p:txBody>
      </p:sp>
      <p:sp>
        <p:nvSpPr>
          <p:cNvPr id="26" name="Text 24"/>
          <p:cNvSpPr/>
          <p:nvPr/>
        </p:nvSpPr>
        <p:spPr>
          <a:xfrm>
            <a:off x="1280160" y="532180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500" noProof="0" dirty="0">
                <a:solidFill>
                  <a:srgbClr val="172033"/>
                </a:solidFill>
              </a:rPr>
              <a:t>La proposta es pot adaptar al sector, al grau de maduresa digital i a la disponibilitat real de dades de cada empresa.</a:t>
            </a:r>
            <a:endParaRPr lang="ca-ES" sz="1500" noProof="0" dirty="0"/>
          </a:p>
        </p:txBody>
      </p:sp>
      <p:sp>
        <p:nvSpPr>
          <p:cNvPr id="27" name="Text 25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072"/>
                </a:solidFill>
              </a:rPr>
              <a:t>A2D Innova · Cupons IA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389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2400" b="1" noProof="0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Calendari previst i documentació</a:t>
            </a:r>
            <a:endParaRPr lang="ca-ES" sz="2400" noProof="0" dirty="0"/>
          </a:p>
        </p:txBody>
      </p:sp>
      <p:sp>
        <p:nvSpPr>
          <p:cNvPr id="3" name="Text 1"/>
          <p:cNvSpPr/>
          <p:nvPr/>
        </p:nvSpPr>
        <p:spPr>
          <a:xfrm>
            <a:off x="676656" y="896112"/>
            <a:ext cx="7132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00" noProof="0" dirty="0">
                <a:solidFill>
                  <a:srgbClr val="526072"/>
                </a:solidFill>
              </a:rPr>
              <a:t>La rapidesa en la preparació es clau per una línia per ordre d’entrada</a:t>
            </a:r>
            <a:endParaRPr lang="ca-ES" sz="1000" noProof="0" dirty="0"/>
          </a:p>
        </p:txBody>
      </p:sp>
      <p:sp>
        <p:nvSpPr>
          <p:cNvPr id="4" name="Shape 2"/>
          <p:cNvSpPr/>
          <p:nvPr/>
        </p:nvSpPr>
        <p:spPr>
          <a:xfrm>
            <a:off x="658368" y="1225296"/>
            <a:ext cx="10881360" cy="0"/>
          </a:xfrm>
          <a:prstGeom prst="line">
            <a:avLst/>
          </a:prstGeom>
          <a:noFill/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5" name="Shape 3"/>
          <p:cNvSpPr/>
          <p:nvPr/>
        </p:nvSpPr>
        <p:spPr>
          <a:xfrm>
            <a:off x="822960" y="1783080"/>
            <a:ext cx="233172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6" name="Text 4"/>
          <p:cNvSpPr/>
          <p:nvPr/>
        </p:nvSpPr>
        <p:spPr>
          <a:xfrm>
            <a:off x="960120" y="2029968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30 abril 2026</a:t>
            </a:r>
            <a:endParaRPr lang="ca-ES" sz="1300" noProof="0" dirty="0"/>
          </a:p>
        </p:txBody>
      </p:sp>
      <p:sp>
        <p:nvSpPr>
          <p:cNvPr id="7" name="Text 5"/>
          <p:cNvSpPr/>
          <p:nvPr/>
        </p:nvSpPr>
        <p:spPr>
          <a:xfrm>
            <a:off x="1005840" y="2432304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50" noProof="0" dirty="0">
                <a:solidFill>
                  <a:srgbClr val="526072"/>
                </a:solidFill>
              </a:rPr>
              <a:t>Publicació prevista de bases</a:t>
            </a:r>
            <a:endParaRPr lang="ca-ES" sz="950" noProof="0" dirty="0"/>
          </a:p>
        </p:txBody>
      </p:sp>
      <p:sp>
        <p:nvSpPr>
          <p:cNvPr id="8" name="Shape 6"/>
          <p:cNvSpPr/>
          <p:nvPr/>
        </p:nvSpPr>
        <p:spPr>
          <a:xfrm>
            <a:off x="3657600" y="1783080"/>
            <a:ext cx="2331720" cy="1143000"/>
          </a:xfrm>
          <a:prstGeom prst="roundRect">
            <a:avLst>
              <a:gd name="adj" fmla="val 9600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9" name="Text 7"/>
          <p:cNvSpPr/>
          <p:nvPr/>
        </p:nvSpPr>
        <p:spPr>
          <a:xfrm>
            <a:off x="3794760" y="2029968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FFFFFF"/>
                </a:solidFill>
              </a:rPr>
              <a:t>7 maig 2026</a:t>
            </a:r>
            <a:endParaRPr lang="ca-ES" sz="1300" noProof="0" dirty="0"/>
          </a:p>
        </p:txBody>
      </p:sp>
      <p:sp>
        <p:nvSpPr>
          <p:cNvPr id="10" name="Text 8"/>
          <p:cNvSpPr/>
          <p:nvPr/>
        </p:nvSpPr>
        <p:spPr>
          <a:xfrm>
            <a:off x="3840480" y="2432304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50" noProof="0" dirty="0">
                <a:solidFill>
                  <a:srgbClr val="DDEBFF"/>
                </a:solidFill>
              </a:rPr>
              <a:t>Publicació prevista de convocatòria</a:t>
            </a:r>
            <a:endParaRPr lang="ca-ES" sz="950" noProof="0" dirty="0"/>
          </a:p>
        </p:txBody>
      </p:sp>
      <p:sp>
        <p:nvSpPr>
          <p:cNvPr id="11" name="Shape 9"/>
          <p:cNvSpPr/>
          <p:nvPr/>
        </p:nvSpPr>
        <p:spPr>
          <a:xfrm>
            <a:off x="6492240" y="1783080"/>
            <a:ext cx="233172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2" name="Text 10"/>
          <p:cNvSpPr/>
          <p:nvPr/>
        </p:nvSpPr>
        <p:spPr>
          <a:xfrm>
            <a:off x="6629400" y="2029968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Dia següent</a:t>
            </a:r>
            <a:endParaRPr lang="ca-ES" sz="1300" noProof="0" dirty="0"/>
          </a:p>
        </p:txBody>
      </p:sp>
      <p:sp>
        <p:nvSpPr>
          <p:cNvPr id="13" name="Text 11"/>
          <p:cNvSpPr/>
          <p:nvPr/>
        </p:nvSpPr>
        <p:spPr>
          <a:xfrm>
            <a:off x="6675120" y="2432304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50" noProof="0" dirty="0">
                <a:solidFill>
                  <a:srgbClr val="526072"/>
                </a:solidFill>
              </a:rPr>
              <a:t>Obertura de sol·licituds</a:t>
            </a:r>
            <a:endParaRPr lang="ca-ES" sz="950" noProof="0" dirty="0"/>
          </a:p>
        </p:txBody>
      </p:sp>
      <p:sp>
        <p:nvSpPr>
          <p:cNvPr id="14" name="Shape 12"/>
          <p:cNvSpPr/>
          <p:nvPr/>
        </p:nvSpPr>
        <p:spPr>
          <a:xfrm>
            <a:off x="9326880" y="1783080"/>
            <a:ext cx="2331720" cy="1143000"/>
          </a:xfrm>
          <a:prstGeom prst="roundRect">
            <a:avLst>
              <a:gd name="adj" fmla="val 9600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5" name="Text 13"/>
          <p:cNvSpPr/>
          <p:nvPr/>
        </p:nvSpPr>
        <p:spPr>
          <a:xfrm>
            <a:off x="9464040" y="2029968"/>
            <a:ext cx="2057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1300" b="1" noProof="0" dirty="0">
                <a:solidFill>
                  <a:srgbClr val="0B1F3A"/>
                </a:solidFill>
              </a:rPr>
              <a:t>30 abril 2027</a:t>
            </a:r>
            <a:endParaRPr lang="ca-ES" sz="1300" noProof="0" dirty="0"/>
          </a:p>
        </p:txBody>
      </p:sp>
      <p:sp>
        <p:nvSpPr>
          <p:cNvPr id="16" name="Text 14"/>
          <p:cNvSpPr/>
          <p:nvPr/>
        </p:nvSpPr>
        <p:spPr>
          <a:xfrm>
            <a:off x="9509760" y="2432304"/>
            <a:ext cx="1965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ca-ES" sz="950" noProof="0" dirty="0">
                <a:solidFill>
                  <a:srgbClr val="526072"/>
                </a:solidFill>
              </a:rPr>
              <a:t>Termini màxim del servei</a:t>
            </a:r>
            <a:endParaRPr lang="ca-ES" sz="950" noProof="0" dirty="0"/>
          </a:p>
        </p:txBody>
      </p:sp>
      <p:sp>
        <p:nvSpPr>
          <p:cNvPr id="17" name="Text 15"/>
          <p:cNvSpPr/>
          <p:nvPr/>
        </p:nvSpPr>
        <p:spPr>
          <a:xfrm>
            <a:off x="841248" y="367588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ca-ES" sz="1800" b="1" noProof="0" dirty="0">
                <a:solidFill>
                  <a:srgbClr val="0B1F3A"/>
                </a:solidFill>
              </a:rPr>
              <a:t>Documents principals</a:t>
            </a:r>
            <a:endParaRPr lang="ca-ES" sz="1800" noProof="0" dirty="0"/>
          </a:p>
        </p:txBody>
      </p:sp>
      <p:sp>
        <p:nvSpPr>
          <p:cNvPr id="18" name="Shape 16"/>
          <p:cNvSpPr/>
          <p:nvPr/>
        </p:nvSpPr>
        <p:spPr>
          <a:xfrm>
            <a:off x="914400" y="4215384"/>
            <a:ext cx="100584" cy="100584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19" name="Text 17"/>
          <p:cNvSpPr/>
          <p:nvPr/>
        </p:nvSpPr>
        <p:spPr>
          <a:xfrm>
            <a:off x="1115568" y="4160520"/>
            <a:ext cx="5212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Formulari de sol·licitud, disponible quan s ‘obri la convocatòria.</a:t>
            </a:r>
            <a:endParaRPr lang="ca-ES" sz="1300" noProof="0" dirty="0"/>
          </a:p>
        </p:txBody>
      </p:sp>
      <p:sp>
        <p:nvSpPr>
          <p:cNvPr id="20" name="Shape 18"/>
          <p:cNvSpPr/>
          <p:nvPr/>
        </p:nvSpPr>
        <p:spPr>
          <a:xfrm>
            <a:off x="914400" y="4672584"/>
            <a:ext cx="100584" cy="100584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1" name="Text 19"/>
          <p:cNvSpPr/>
          <p:nvPr/>
        </p:nvSpPr>
        <p:spPr>
          <a:xfrm>
            <a:off x="1115568" y="4617720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Memòria tècnica: empresa, abast del servei, </a:t>
            </a:r>
            <a:r>
              <a:rPr lang="ca-ES" sz="1300" noProof="0" dirty="0" err="1">
                <a:solidFill>
                  <a:srgbClr val="172033"/>
                </a:solidFill>
              </a:rPr>
              <a:t>lliurables</a:t>
            </a:r>
            <a:r>
              <a:rPr lang="ca-ES" sz="1300" noProof="0" dirty="0">
                <a:solidFill>
                  <a:srgbClr val="172033"/>
                </a:solidFill>
              </a:rPr>
              <a:t>, proveïdor i tres projectes d’IA.</a:t>
            </a:r>
            <a:endParaRPr lang="ca-ES" sz="1300" noProof="0" dirty="0"/>
          </a:p>
        </p:txBody>
      </p:sp>
      <p:sp>
        <p:nvSpPr>
          <p:cNvPr id="22" name="Shape 20"/>
          <p:cNvSpPr/>
          <p:nvPr/>
        </p:nvSpPr>
        <p:spPr>
          <a:xfrm>
            <a:off x="914400" y="5129784"/>
            <a:ext cx="100584" cy="100584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3" name="Text 21"/>
          <p:cNvSpPr/>
          <p:nvPr/>
        </p:nvSpPr>
        <p:spPr>
          <a:xfrm>
            <a:off x="1115568" y="5074920"/>
            <a:ext cx="5120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300" noProof="0" dirty="0">
                <a:solidFill>
                  <a:srgbClr val="172033"/>
                </a:solidFill>
              </a:rPr>
              <a:t>Desglossament econòmic: activitats, hores i cost hora del servei.</a:t>
            </a:r>
            <a:endParaRPr lang="ca-ES" sz="1300" noProof="0" dirty="0"/>
          </a:p>
        </p:txBody>
      </p:sp>
      <p:sp>
        <p:nvSpPr>
          <p:cNvPr id="24" name="Shape 22"/>
          <p:cNvSpPr/>
          <p:nvPr/>
        </p:nvSpPr>
        <p:spPr>
          <a:xfrm>
            <a:off x="7726680" y="4041648"/>
            <a:ext cx="32461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9E4F2"/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5" name="Shape 23"/>
          <p:cNvSpPr/>
          <p:nvPr/>
        </p:nvSpPr>
        <p:spPr>
          <a:xfrm>
            <a:off x="7726680" y="4041648"/>
            <a:ext cx="73152" cy="132588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ca-ES" noProof="0" dirty="0"/>
          </a:p>
        </p:txBody>
      </p:sp>
      <p:sp>
        <p:nvSpPr>
          <p:cNvPr id="26" name="Text 24"/>
          <p:cNvSpPr/>
          <p:nvPr/>
        </p:nvSpPr>
        <p:spPr>
          <a:xfrm>
            <a:off x="7982712" y="4242816"/>
            <a:ext cx="2825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400" b="1" noProof="0" dirty="0">
                <a:solidFill>
                  <a:srgbClr val="0B1F3A"/>
                </a:solidFill>
              </a:rPr>
              <a:t>Recomanació</a:t>
            </a:r>
            <a:endParaRPr lang="ca-ES" sz="1400" noProof="0" dirty="0"/>
          </a:p>
        </p:txBody>
      </p:sp>
      <p:sp>
        <p:nvSpPr>
          <p:cNvPr id="27" name="Text 25"/>
          <p:cNvSpPr/>
          <p:nvPr/>
        </p:nvSpPr>
        <p:spPr>
          <a:xfrm>
            <a:off x="7982712" y="4663440"/>
            <a:ext cx="28254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ca-ES" sz="1050" noProof="0" dirty="0">
                <a:solidFill>
                  <a:srgbClr val="526072"/>
                </a:solidFill>
              </a:rPr>
              <a:t>Preparar la memòria i contrastar requisits abans de l obertura per presentar-la tan aviat com sigui possible.</a:t>
            </a:r>
            <a:endParaRPr lang="ca-ES" sz="1050" noProof="0" dirty="0"/>
          </a:p>
        </p:txBody>
      </p:sp>
      <p:sp>
        <p:nvSpPr>
          <p:cNvPr id="28" name="Text 26"/>
          <p:cNvSpPr/>
          <p:nvPr/>
        </p:nvSpPr>
        <p:spPr>
          <a:xfrm>
            <a:off x="658368" y="64739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26072"/>
                </a:solidFill>
              </a:rPr>
              <a:t>A2D Innova · Cupons IA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1317</Words>
  <Application>Microsoft Office PowerPoint</Application>
  <PresentationFormat>Panorámica</PresentationFormat>
  <Paragraphs>189</Paragraphs>
  <Slides>11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Symbol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A2D Innova Consultoria SL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Cupons IA per a empreses</dc:title>
  <dc:subject>Cupons ACCIO per a la incorporacio d IA</dc:subject>
  <dc:creator>A2D Innova Consultoria</dc:creator>
  <cp:lastModifiedBy>Maria Mirabet Vallhonesta</cp:lastModifiedBy>
  <cp:revision>12</cp:revision>
  <dcterms:created xsi:type="dcterms:W3CDTF">2026-04-29T07:28:13Z</dcterms:created>
  <dcterms:modified xsi:type="dcterms:W3CDTF">2026-05-04T08:28:07Z</dcterms:modified>
</cp:coreProperties>
</file>